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42" r:id="rId2"/>
    <p:sldId id="343" r:id="rId3"/>
    <p:sldId id="376" r:id="rId4"/>
    <p:sldId id="344" r:id="rId5"/>
    <p:sldId id="345" r:id="rId6"/>
    <p:sldId id="346" r:id="rId7"/>
    <p:sldId id="347" r:id="rId8"/>
    <p:sldId id="350" r:id="rId9"/>
    <p:sldId id="351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293" r:id="rId28"/>
    <p:sldId id="302" r:id="rId29"/>
    <p:sldId id="317" r:id="rId30"/>
    <p:sldId id="318" r:id="rId31"/>
    <p:sldId id="319" r:id="rId32"/>
    <p:sldId id="320" r:id="rId33"/>
    <p:sldId id="321" r:id="rId34"/>
    <p:sldId id="298" r:id="rId35"/>
    <p:sldId id="304" r:id="rId36"/>
    <p:sldId id="323" r:id="rId37"/>
    <p:sldId id="322" r:id="rId38"/>
    <p:sldId id="300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34" r:id="rId51"/>
    <p:sldId id="336" r:id="rId52"/>
    <p:sldId id="335" r:id="rId53"/>
    <p:sldId id="299" r:id="rId54"/>
    <p:sldId id="301" r:id="rId55"/>
    <p:sldId id="339" r:id="rId56"/>
    <p:sldId id="354" r:id="rId57"/>
    <p:sldId id="353" r:id="rId58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E2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6586" autoAdjust="0"/>
  </p:normalViewPr>
  <p:slideViewPr>
    <p:cSldViewPr showGuides="1">
      <p:cViewPr varScale="1">
        <p:scale>
          <a:sx n="88" d="100"/>
          <a:sy n="8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FA195FA8-4933-4F60-8C3A-1D46DBAB0666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2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AF9A01FC-0819-4163-B74C-32DB4AB5A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96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9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28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22" indent="-286922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Frontera Francesa-Barcelona-Tarragona: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70,0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M€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 incluye La </a:t>
            </a:r>
            <a:r>
              <a:rPr lang="es-ES" alt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Sagrera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(2017-2020: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137,3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M€)</a:t>
            </a:r>
          </a:p>
          <a:p>
            <a:pPr marL="286922" indent="-286922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Barcelona-Tarragona-Castellón-Valencia-Alicante-Murcia: 380,0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M€ (2017-2020: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1.169,2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M€)</a:t>
            </a:r>
          </a:p>
          <a:p>
            <a:pPr marL="286922" indent="-286922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Murcia-Cartagena: 5,0 M€ (2017-2020: 110 M€)</a:t>
            </a:r>
          </a:p>
          <a:p>
            <a:pPr marL="286922" indent="-286922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Murcia-Almería: 8,0 M€ (2017-2020: 1.094,3 M€) de una inversión total  prevista de 1.760 M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 (sin incluir las RAF ni la inversión ejecutada)</a:t>
            </a:r>
            <a:endParaRPr lang="es-ES" alt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922" indent="-286922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Bobadilla-Granada: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154,5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M€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2017-2020: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161,3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M€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(no incluye integración en Granada)</a:t>
            </a:r>
            <a:endParaRPr lang="es-ES" alt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922" indent="-286922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Estudios y proyectos (apartaderos 750 m, implantación ancho UIC y otros): 1,1 M€</a:t>
            </a:r>
          </a:p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38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22" indent="-286922" algn="just">
              <a:spcAft>
                <a:spcPts val="4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Puerto de Barcelona, Castellón, Sagunto, Dársena de Escombreras (Cartagena) y otros puertos: 67,6 M€ </a:t>
            </a:r>
          </a:p>
          <a:p>
            <a:pPr marL="286922" indent="-286922" algn="just">
              <a:spcAft>
                <a:spcPts val="4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Terminales (Tarragona intermodal zona centro, Escombreras): 12,1 M€</a:t>
            </a:r>
          </a:p>
          <a:p>
            <a:pPr marL="286922" indent="-286922" algn="just">
              <a:spcAft>
                <a:spcPts val="4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 Corredor 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Antequera-Algeciras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27,8 M€ (2017-2020: 169,1 M€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(incluye apartaderos)</a:t>
            </a:r>
            <a:endParaRPr lang="es-ES" alt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153" indent="-172153" algn="just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61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22" lvl="1" indent="-286922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 Atlántico:  22,5 M€ (2017-2020: 106 M€). Eje Atlántico. Incluye electrificación de Vigo-Tuy (a 25.000 V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286922" lvl="1" indent="-286922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Olmedo-</a:t>
            </a:r>
            <a:r>
              <a:rPr lang="es-ES" alt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Lubián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-Ourense-Vigo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691,5 M€ (2017-2020: 1.496 M€). Incluye variante por 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Cerdedo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 M€) y Variante de Ourense (1 M€, incluye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estación)</a:t>
            </a:r>
          </a:p>
          <a:p>
            <a:pPr marL="286922" lvl="1" indent="-286922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Ourense-Lugo-A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Coruña: 14,0 M€ (2017-2020: 535 M€). Incluye renovación 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Monforte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-Lugo y electrificación de Ourense-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Monforte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-Lugo (a 25.000 V</a:t>
            </a: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0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Aft>
                <a:spcPts val="502"/>
              </a:spcAft>
            </a:pPr>
            <a:r>
              <a:rPr lang="es-ES" alt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Conexión 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Asturias: 167,3 M€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2017-2020: 510 M€)</a:t>
            </a:r>
          </a:p>
          <a:p>
            <a:pPr marL="172153" lvl="2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 de Baños-León-Variante de Pajares: 36,4 M€ (2017-2020: 100,3 M€) (Incluye León-La Robla (Tercer carril): 0,5 M€ (2017-2020: 31,5 M€)</a:t>
            </a:r>
          </a:p>
          <a:p>
            <a:pPr marL="172153" lvl="2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Variante de Pajares: 128,9 M€  (2017-2020: 211,2 M€)</a:t>
            </a:r>
          </a:p>
          <a:p>
            <a:pPr marL="172153" lvl="2" indent="-172153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s-ES" alt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631227" lvl="3" indent="-172153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Renovación Puerto Pajares: 1 M€; (2017-2020: 145 M€)</a:t>
            </a:r>
          </a:p>
          <a:p>
            <a:pPr marL="631227" lvl="3" indent="-172153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Lena-ciudades asturianas: 0, M€  (2017-2020: 22,5 M€)</a:t>
            </a:r>
          </a:p>
          <a:p>
            <a:pPr marL="172153" indent="-172153" defTabSz="918149">
              <a:buFontTx/>
              <a:buChar char="-"/>
              <a:defRPr/>
            </a:pP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46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Conexión 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Cantabria:  36,8 M€ (2017-2020: 858 M€)</a:t>
            </a:r>
          </a:p>
          <a:p>
            <a:pPr marL="803380" lvl="1" indent="-344306" algn="just">
              <a:spcAft>
                <a:spcPts val="502"/>
              </a:spcAft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Palencia-Aguilar de Campoo: 4,1 ( 2017-2020:  654,1 y resto 286: Total: 940,1M€)</a:t>
            </a:r>
          </a:p>
          <a:p>
            <a:pPr marL="803380" lvl="1" indent="-344306" algn="just">
              <a:spcAft>
                <a:spcPts val="502"/>
              </a:spcAft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Renovación y mejora capacidad Palencia-Santander:  31,9 (2017-2020: 183,8)</a:t>
            </a:r>
          </a:p>
          <a:p>
            <a:pPr marL="1090302" lvl="2" indent="-172153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Palencia-Santander: 16,9 (2017-2020: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38,7 M€) (</a:t>
            </a:r>
            <a:r>
              <a:rPr lang="es-E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NOTA: En la presentación del Palencia-Santander se indicó que la renovación integral tenía un coste total de 223 M€. Esta integración empezó antes de 2012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0302" lvl="2" indent="-172153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Duplicación de vía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Torrelavega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-Santander 15,0 (2017-2020: 145,1) </a:t>
            </a:r>
          </a:p>
          <a:p>
            <a:pPr marL="803380" lvl="1" indent="-344306" algn="just">
              <a:spcAft>
                <a:spcPts val="502"/>
              </a:spcAft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Integración FC en Santander: 0,8 (2017-2020: 20,3)</a:t>
            </a:r>
          </a:p>
          <a:p>
            <a:pPr marL="803380" lvl="1" indent="-344306" algn="just">
              <a:spcAft>
                <a:spcPts val="502"/>
              </a:spcAft>
              <a:buFontTx/>
              <a:buChar char="-"/>
              <a:defRPr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380" lvl="1" indent="-344306" algn="just">
              <a:spcAft>
                <a:spcPts val="502"/>
              </a:spcAft>
              <a:buFontTx/>
              <a:buChar char="-"/>
              <a:defRPr/>
            </a:pPr>
            <a:endPara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153" indent="-172153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Conexión 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País Vasco: 277,5 M€ (2017-2020: 1.901 M€)</a:t>
            </a:r>
          </a:p>
          <a:p>
            <a:pPr marL="803380" lvl="1" indent="-344306" algn="just">
              <a:spcAft>
                <a:spcPts val="502"/>
              </a:spcAft>
              <a:buFont typeface="Calibri" panose="020F0502020204030204" pitchFamily="34" charset="0"/>
              <a:buChar char="‒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Valladolid-Venta de Baños-Burgos-Vitoria: 92,0 M€</a:t>
            </a:r>
          </a:p>
          <a:p>
            <a:pPr marL="803380" lvl="1" indent="-344306" algn="just">
              <a:spcAft>
                <a:spcPts val="502"/>
              </a:spcAft>
              <a:buFont typeface="Calibri" panose="020F0502020204030204" pitchFamily="34" charset="0"/>
              <a:buChar char="‒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Vitoria-Bilbao-San Sebastián (Y Vasca): 185,5 M€ (incluye conexión 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Astigarraga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-Irún: 6,5 M€)</a:t>
            </a:r>
          </a:p>
          <a:p>
            <a:pPr marL="0" lvl="1" algn="just">
              <a:spcAft>
                <a:spcPts val="502"/>
              </a:spcAft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previsión presupuestaria para el tramo guipuzcoano de la Y-vasca en 2017, asciende a 350 M€, que en principio y en función de su grado de ejecución sería la cantidad a repercutir en el cupo en relación con el Convenio de Encomienda.</a:t>
            </a:r>
          </a:p>
          <a:p>
            <a:pPr marL="172153" indent="-172153" algn="just" defTabSz="918149">
              <a:buFontTx/>
              <a:buChar char="-"/>
              <a:defRPr/>
            </a:pP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spcAft>
                <a:spcPts val="502"/>
              </a:spcAft>
            </a:pPr>
            <a:r>
              <a:rPr lang="es-ES_tradnl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Corredor Nordeste :   45,3 M€ 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(2017-2020: 445 M€)</a:t>
            </a:r>
          </a:p>
          <a:p>
            <a:pPr marL="631227" lvl="1" indent="-172153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Castejón-Pamplona: 45,0 M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 . Incluye la redacción de los proyectos constructivos Villafranca-Peralta-</a:t>
            </a:r>
            <a:r>
              <a:rPr lang="es-ES" alt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Olite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(obra 107,4 M€)</a:t>
            </a:r>
            <a:endParaRPr lang="es-ES" alt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1227" lvl="1" indent="-172153" algn="just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Estudios corredores Zaragoza-Castejón-Logroño-Miranda/Pamplona-Y Vasca: 0,3 M€ </a:t>
            </a:r>
          </a:p>
          <a:p>
            <a:pPr marL="363434" indent="-363434" algn="just">
              <a:spcAft>
                <a:spcPts val="502"/>
              </a:spcAft>
              <a:defRPr/>
            </a:pP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 corredores : </a:t>
            </a:r>
          </a:p>
          <a:p>
            <a:pPr marL="726868" lvl="1" indent="-280546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Madrid-Extremadura-Frontera Portuguesa: 188,6 M€ (2017-2020: 1.015 M€):</a:t>
            </a:r>
          </a:p>
          <a:p>
            <a:pPr marL="1440984" lvl="3" indent="-223161" algn="just">
              <a:spcAft>
                <a:spcPts val="502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 Madrid-Extremadura: 183,0 M€</a:t>
            </a:r>
          </a:p>
          <a:p>
            <a:pPr marL="1440984" lvl="3" indent="-223161" algn="just">
              <a:spcAft>
                <a:spcPts val="502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Señalización 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Illescas-Navalmoral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3,1 M€</a:t>
            </a:r>
          </a:p>
          <a:p>
            <a:pPr marL="1440984" lvl="3" indent="-223161" algn="just">
              <a:spcAft>
                <a:spcPts val="502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Conexión AV Pantoja-Talavera-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Navalmoral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2,5 M€</a:t>
            </a:r>
          </a:p>
          <a:p>
            <a:pPr marL="631227" lvl="2" indent="-172153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Sevilla-Huelva (incluida estación): 19,3 M€ (2017-2020: 114 M€)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incluye: rehabilitación línea, estación de Huelva y partida para nueva variante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Valencina</a:t>
            </a:r>
            <a:endParaRPr lang="es-ES" alt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1227" lvl="2" indent="-172153" algn="just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</a:t>
            </a:r>
            <a:r>
              <a:rPr lang="es-ES" altLang="es-E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lla-Cádiz: 4,2 M€ (2017-2020: 10 M€)</a:t>
            </a:r>
          </a:p>
          <a:p>
            <a:pPr marL="172153" indent="-172153" algn="just" defTabSz="918149">
              <a:buFontTx/>
              <a:buChar char="-"/>
              <a:defRPr/>
            </a:pP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36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22" indent="-286922" algn="just">
              <a:spcAft>
                <a:spcPts val="4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Conexión UIC Chamartín-Atocha-Torrejón de Velasco: 68,3 M€ (2017-2020: 322 M€)</a:t>
            </a:r>
          </a:p>
          <a:p>
            <a:pPr marL="286922" indent="-286922" algn="just">
              <a:spcAft>
                <a:spcPts val="4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 Madrid-Sevilla (Implantación ERTMS y renovación línea): 15,0 M€ (2017-2020: 277 M€)</a:t>
            </a:r>
          </a:p>
          <a:p>
            <a:pPr marL="286922" indent="-286922" algn="just">
              <a:spcAft>
                <a:spcPts val="4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Línea Madrid-Jaén: 3,0 M€ (2017-2020: 41 M€)</a:t>
            </a:r>
          </a:p>
          <a:p>
            <a:pPr marL="286922" indent="-286922" algn="just">
              <a:spcAft>
                <a:spcPts val="4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Mejoras 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Sagunto-Teruel-Zaragoza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15,4 M€ (2017-2020: 335,4 M€)</a:t>
            </a:r>
          </a:p>
          <a:p>
            <a:pPr algn="just">
              <a:spcAft>
                <a:spcPts val="402"/>
              </a:spcAft>
              <a:defRPr/>
            </a:pP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-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Instalación tren-tierra: 1,8 M€ (finaliza en 2017)</a:t>
            </a:r>
          </a:p>
          <a:p>
            <a:pPr algn="just">
              <a:spcAft>
                <a:spcPts val="402"/>
              </a:spcAft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-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Apartaderos 750 m y otros: 13,6 M€ (2017-2020:  333,6 M€) </a:t>
            </a:r>
          </a:p>
          <a:p>
            <a:pPr marL="726868" lvl="1" indent="-369810">
              <a:defRPr/>
            </a:pPr>
            <a:endParaRPr lang="es-ES" altLang="es-ES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algn="just" defTabSz="918149">
              <a:defRPr/>
            </a:pP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50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465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Mejoras en la línea Huesca-</a:t>
            </a:r>
            <a:r>
              <a:rPr lang="es-ES" alt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Canfranc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1,8 M€ (2007-2020: 72,8M€)</a:t>
            </a:r>
          </a:p>
          <a:p>
            <a:pPr marL="172153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Renovación en la línea convencional a Ávila: 4,0 M€</a:t>
            </a:r>
          </a:p>
          <a:p>
            <a:pPr marL="172153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Electrificación </a:t>
            </a: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Salamanca-Fuentes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Oñoro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3,0 M€</a:t>
            </a:r>
          </a:p>
          <a:p>
            <a:pPr marL="172153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Renovación instalaciones de seguridad La Encina-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Mogente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Xátiva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1,0 M€</a:t>
            </a:r>
            <a:endParaRPr lang="es-ES_tradnl" alt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153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Renovación línea A Coruña-Ferrol: 0,5 M€</a:t>
            </a:r>
          </a:p>
          <a:p>
            <a:pPr marL="172153" indent="-172153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 actuaciones en infraestructura, electrificación y energía, seguridad, telecomunicaciones y estaciones: 87,6 M€</a:t>
            </a:r>
          </a:p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89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96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>
              <a:buFontTx/>
              <a:buChar char="-"/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al puerto de Barcelona: 38,4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al puerto de Castellón: 1,2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al puerto de Sagunto: 1,2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Mejoras Sagunto-Teruel-Zaragoza : 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Instalación tren-tierra: 1,8 M€ (finaliza en 2017)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Apartaderos 750 m y otros: 13,6 M€ (2017-2020:  333,6 M€) 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Variante de Camarillas: 21,2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dársena de Escombreras (Cartagena): 16,5 M€</a:t>
            </a:r>
          </a:p>
          <a:p>
            <a:pPr marL="172153" indent="-172153" defTabSz="918149">
              <a:buFontTx/>
              <a:buChar char="-"/>
              <a:defRPr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650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922" indent="-286922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 apartaderos 750m Madrid-Barcelona: 2,4 M€</a:t>
            </a:r>
          </a:p>
          <a:p>
            <a:pPr marL="286922" indent="-286922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puerto de Sevilla: 3,6 M€</a:t>
            </a:r>
          </a:p>
          <a:p>
            <a:pPr marL="286922" indent="-286922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Terminal interior puertos de Sevilla/Huelva (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Majarabique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6,1 M€</a:t>
            </a:r>
          </a:p>
          <a:p>
            <a:pPr marL="286922" indent="-286922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instalaciones del puerto Algeciras (La Línea): 0,6 M€</a:t>
            </a:r>
          </a:p>
          <a:p>
            <a:pPr marL="286922" indent="-286922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Terminal Tarragona intermodal zona centro (11,1 M€)</a:t>
            </a:r>
          </a:p>
          <a:p>
            <a:pPr marL="286922" indent="-286922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Renovación del tramo 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Castuera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-Cabeza de Buey (Extremadura): 0,5 M€</a:t>
            </a:r>
          </a:p>
          <a:p>
            <a:pPr marL="286922" indent="-286922">
              <a:spcAft>
                <a:spcPts val="502"/>
              </a:spcAft>
              <a:buFont typeface="Arial" panose="020B0604020202020204" pitchFamily="34" charset="0"/>
              <a:buChar char="•"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Adecuación de la línea Aranda-Burgos: 0,6 M€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675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82562"/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Núcleo de Cataluña (Barcelona, Girona y Tarragona): 270,8 M€</a:t>
            </a:r>
          </a:p>
          <a:p>
            <a:pPr lvl="1" indent="-382562"/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las actuaciones incluidas en el 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</a:t>
            </a:r>
            <a:r>
              <a:rPr lang="es-ES" alt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Rodalies</a:t>
            </a: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destacan:</a:t>
            </a:r>
          </a:p>
          <a:p>
            <a:pPr lvl="1" indent="-382562"/>
            <a:endParaRPr lang="es-ES" alt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5996" lvl="1" indent="-286922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 de la dotación, instalaciones y accesibilidad en Estaciones: 17,1 M€</a:t>
            </a:r>
          </a:p>
          <a:p>
            <a:pPr marL="745996" lvl="1" indent="-286922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Actuaciones en material rodante: 24,5 M€</a:t>
            </a:r>
          </a:p>
          <a:p>
            <a:pPr marL="745996" lvl="1" indent="-286922">
              <a:spcAft>
                <a:spcPts val="502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  Acceso a la T-1 del Aeropuerto de El Prat: 124,3 M€</a:t>
            </a:r>
          </a:p>
          <a:p>
            <a:pPr defTabSz="918149">
              <a:defRPr/>
            </a:pPr>
            <a:endParaRPr lang="es-ES" sz="1100" dirty="0"/>
          </a:p>
          <a:p>
            <a:pPr algn="just" defTabSz="918149"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(NOTA: La inversión total prevista en 2017-2025 en el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</a:t>
            </a:r>
            <a:r>
              <a:rPr lang="es-E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Rodalies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asciende a 3.895 M€ (2.560 de ADIF). La inversión de ADIF 2017-2020 en el Plan es de 1.165 M€ e incluye también actuaciones en la red de ancho ibérico como el acceso al Puerto de Barcelona,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Castellbisbal-Vilaseca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Estación de Tarragona-Clasificación y las integraciones en varios municipios.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345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401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s-ES" b="1" dirty="0"/>
              <a:t>Núcleo de Madrid:  52,2 M€</a:t>
            </a:r>
          </a:p>
          <a:p>
            <a:pPr marL="172153" indent="-172153">
              <a:buFontTx/>
              <a:buChar char="-"/>
              <a:defRPr/>
            </a:pPr>
            <a:endParaRPr lang="es-ES" dirty="0"/>
          </a:p>
          <a:p>
            <a:pPr marL="172153" indent="-172153">
              <a:buFontTx/>
              <a:buChar char="-"/>
              <a:defRPr/>
            </a:pPr>
            <a:r>
              <a:rPr lang="es-ES" dirty="0"/>
              <a:t>Mejora de la dotación y accesibilidad en Estaciones: 11,1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/>
              <a:t>Actuaciones en material rodante: 35,5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/>
              <a:t>Continuará la redacción de estudios y proyectos para el desarrollo de las Cercanías de Madrid (extensión a Soto del Real, San Agustín de </a:t>
            </a:r>
            <a:r>
              <a:rPr lang="es-ES" dirty="0" err="1"/>
              <a:t>Guadalix</a:t>
            </a:r>
            <a:r>
              <a:rPr lang="es-ES" dirty="0"/>
              <a:t> y </a:t>
            </a:r>
            <a:r>
              <a:rPr lang="es-ES" dirty="0" err="1"/>
              <a:t>Algete</a:t>
            </a:r>
            <a:r>
              <a:rPr lang="es-ES" dirty="0"/>
              <a:t>, Humanes-</a:t>
            </a:r>
            <a:r>
              <a:rPr lang="es-ES" dirty="0" err="1"/>
              <a:t>Illescas</a:t>
            </a:r>
            <a:r>
              <a:rPr lang="es-ES" dirty="0"/>
              <a:t>, Mejorada  del Campo y otros)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/>
              <a:t>Redacción de los estudios necesarios para llevar a cabo las estaciones de </a:t>
            </a:r>
            <a:r>
              <a:rPr lang="es-ES" dirty="0" err="1"/>
              <a:t>O´Donnell</a:t>
            </a:r>
            <a:r>
              <a:rPr lang="es-ES" dirty="0"/>
              <a:t>, Imperial y Campo de las Naciones</a:t>
            </a:r>
          </a:p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561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s-ES" b="1" dirty="0"/>
              <a:t>Núcleo del País Vasco:  10,2 M€</a:t>
            </a:r>
            <a:r>
              <a:rPr lang="es-ES" dirty="0"/>
              <a:t>	</a:t>
            </a:r>
          </a:p>
          <a:p>
            <a:pPr marL="172153" indent="-172153">
              <a:buFontTx/>
              <a:buChar char="-"/>
              <a:defRPr/>
            </a:pPr>
            <a:endParaRPr lang="es-ES" dirty="0"/>
          </a:p>
          <a:p>
            <a:pPr marL="172153" indent="-172153">
              <a:buFontTx/>
              <a:buChar char="-"/>
              <a:defRPr/>
            </a:pPr>
            <a:r>
              <a:rPr lang="es-ES" dirty="0"/>
              <a:t>Mejora de la dotación y accesibilidad en Estaciones: 4,3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/>
              <a:t>Actuaciones en material rodante: 3,8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/>
              <a:t>Otras actuaciones en red (refuerzo y revestimiento de los túneles de El Callejo y del Arroyo en la línea Bilbao-Santander de ancho métrico y otros)</a:t>
            </a:r>
          </a:p>
          <a:p>
            <a:pPr marL="172153" indent="-172153">
              <a:buFontTx/>
              <a:buChar char="-"/>
              <a:defRPr/>
            </a:pPr>
            <a:endParaRPr lang="es-ES" dirty="0"/>
          </a:p>
          <a:p>
            <a:pPr lvl="0">
              <a:defRPr/>
            </a:pPr>
            <a:r>
              <a:rPr lang="es-ES" b="1" dirty="0"/>
              <a:t>Núcleos de Valencia y Murcia/Alicante: 8,6 M€</a:t>
            </a:r>
          </a:p>
          <a:p>
            <a:pPr marL="172153" indent="-172153">
              <a:buFontTx/>
              <a:buChar char="-"/>
              <a:defRPr/>
            </a:pPr>
            <a:endParaRPr lang="es-ES" dirty="0"/>
          </a:p>
          <a:p>
            <a:pPr marL="172153" indent="-172153">
              <a:buFontTx/>
              <a:buChar char="-"/>
              <a:defRPr/>
            </a:pPr>
            <a:r>
              <a:rPr lang="es-ES" dirty="0"/>
              <a:t>Mejora de la dotación y accesibilidad en Estaciones: 4,8 M€</a:t>
            </a:r>
          </a:p>
          <a:p>
            <a:pPr marL="172153" indent="-172153">
              <a:buFontTx/>
              <a:buChar char="-"/>
              <a:defRPr/>
            </a:pPr>
            <a:r>
              <a:rPr lang="es-ES" dirty="0"/>
              <a:t>Actuaciones en material rodante: 3,4 M€</a:t>
            </a:r>
          </a:p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480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82562"/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Núcleos de Cádiz, Málaga, Sevilla: 6,0 M€</a:t>
            </a:r>
          </a:p>
          <a:p>
            <a:pPr marL="286922" indent="-286922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 de la dotación y accesibilidad en Estaciones: 1,3 M€</a:t>
            </a:r>
          </a:p>
          <a:p>
            <a:pPr marL="286922" indent="-286922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Actuaciones en material rodante: 2,9 M€</a:t>
            </a:r>
          </a:p>
          <a:p>
            <a:pPr marL="286922" indent="-286922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Prolongación de las cercanías a Marbella y </a:t>
            </a: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Estepona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(proyecto)</a:t>
            </a:r>
          </a:p>
          <a:p>
            <a:pPr marL="286922" indent="-286922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Estudios  en las cercanías de Sevilla</a:t>
            </a:r>
          </a:p>
          <a:p>
            <a:pPr lvl="1" indent="-382562">
              <a:defRPr/>
            </a:pPr>
            <a:endParaRPr lang="es-ES" alt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382562">
              <a:defRPr/>
            </a:pPr>
            <a:r>
              <a:rPr lang="es-ES" alt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 núcleos: 25,6 M€</a:t>
            </a:r>
          </a:p>
          <a:p>
            <a:pPr marL="286922" indent="-286922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 de la dotación y accesibilidad en Estaciones: 2,0 M€</a:t>
            </a:r>
          </a:p>
          <a:p>
            <a:pPr marL="286922" indent="-286922"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Metrotrén</a:t>
            </a:r>
            <a:r>
              <a:rPr lang="es-ES" alt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Córdoba</a:t>
            </a:r>
          </a:p>
          <a:p>
            <a:pPr marL="172153" indent="-172153" defTabSz="918149">
              <a:buFontTx/>
              <a:buChar char="-"/>
              <a:defRPr/>
            </a:pP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21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058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74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59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38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320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23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012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449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534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254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710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0034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126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5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137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153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380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797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658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7368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7657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863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405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86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33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2453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5899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0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688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2956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3790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153" indent="-172153" defTabSz="918149">
              <a:buFontTx/>
              <a:buChar char="-"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944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4575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17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23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30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8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9768" y="4689516"/>
            <a:ext cx="5438140" cy="4930348"/>
          </a:xfrm>
        </p:spPr>
        <p:txBody>
          <a:bodyPr/>
          <a:lstStyle/>
          <a:p>
            <a:pPr algn="just"/>
            <a:r>
              <a:rPr lang="es-ES_tradnl" b="1" dirty="0"/>
              <a:t>Nota:</a:t>
            </a:r>
            <a:r>
              <a:rPr lang="es-ES_tradnl" dirty="0"/>
              <a:t> en esta diapositiva no se tienen en cuenta el pago de dividendos</a:t>
            </a:r>
          </a:p>
          <a:p>
            <a:pPr algn="just"/>
            <a:r>
              <a:rPr lang="es-ES_tradnl" dirty="0" smtClean="0"/>
              <a:t>Las </a:t>
            </a:r>
            <a:r>
              <a:rPr lang="es-ES_tradnl" b="1" dirty="0"/>
              <a:t>inversiones totales </a:t>
            </a:r>
            <a:r>
              <a:rPr lang="es-ES_tradnl" dirty="0"/>
              <a:t>(se considera como inversión en esta diapositiva las operaciones de capital, es decir Capítulo 6 (inversión real), Capítulo 7 (trasferencias de Capital) y Capítulo 8 (Activos Financieros</a:t>
            </a:r>
            <a:r>
              <a:rPr lang="es-ES_tradnl" dirty="0" smtClean="0"/>
              <a:t>).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Por políticas, se experimentan las siguientes variaciones frente a presupuesto y ejecución:</a:t>
            </a:r>
          </a:p>
          <a:p>
            <a:pPr algn="just"/>
            <a:endParaRPr lang="es-ES_tradnl" dirty="0"/>
          </a:p>
          <a:p>
            <a:pPr marL="172153" indent="-172153" algn="just">
              <a:buFont typeface="Arial" panose="020B0604020202020204" pitchFamily="34" charset="0"/>
              <a:buChar char="•"/>
            </a:pPr>
            <a:r>
              <a:rPr lang="es-ES_tradnl" dirty="0"/>
              <a:t>FERROCARRILES: Disminuye el PGE 2017 un 18% frente a presupuesto 2016 y aumenta un 87% frente a ejecución 2016.</a:t>
            </a:r>
          </a:p>
          <a:p>
            <a:pPr marL="172153" indent="-172153" algn="just"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CARRETERAS</a:t>
            </a:r>
            <a:r>
              <a:rPr lang="es-ES_tradnl" dirty="0"/>
              <a:t>: Disminuye el PGE 2017 un 11% frente a presupuesto 2016 y disminuye un 7% frente a ejecución 2016.</a:t>
            </a:r>
          </a:p>
          <a:p>
            <a:pPr marL="172153" indent="-172153" algn="just"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AEROPUERTOS</a:t>
            </a:r>
            <a:r>
              <a:rPr lang="es-ES_tradnl" dirty="0"/>
              <a:t>: Aumenta el PGE 2017 un 33% frente a presupuesto 2016 y aumenta un 114% frente a ejecución 2016.</a:t>
            </a:r>
          </a:p>
          <a:p>
            <a:pPr marL="172153" indent="-172153" algn="just"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VIVIENDA</a:t>
            </a:r>
            <a:r>
              <a:rPr lang="es-ES_tradnl" dirty="0"/>
              <a:t>: Disminuye el PGE 2017 un 23% frente a presupuesto 2016 y disminuye un 2% frente a ejecución 2016.</a:t>
            </a:r>
          </a:p>
          <a:p>
            <a:pPr marL="172153" indent="-172153" algn="just"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PUERTOS</a:t>
            </a:r>
            <a:r>
              <a:rPr lang="es-ES_tradnl" dirty="0"/>
              <a:t>: Aumenta el PGE 2017 un 3% frente a presupuesto 2016 y aumenta un 80% frente a ejecución 2016.</a:t>
            </a:r>
          </a:p>
          <a:p>
            <a:pPr marL="172153" indent="-172153" algn="just">
              <a:buFont typeface="Arial" panose="020B0604020202020204" pitchFamily="34" charset="0"/>
              <a:buChar char="•"/>
              <a:defRPr/>
            </a:pPr>
            <a:r>
              <a:rPr lang="es-ES_tradnl" dirty="0" smtClean="0"/>
              <a:t>RESTO</a:t>
            </a:r>
            <a:r>
              <a:rPr lang="es-ES_tradnl" dirty="0"/>
              <a:t>: Aumenta el PGE 2017 un 3% frente a presupuesto 2016 y disminuye un 3% frente a ejecución 2016.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01FC-0819-4163-B74C-32DB4AB5AC7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7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516216" y="3426230"/>
            <a:ext cx="2978209" cy="890052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16600" dirty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’17</a:t>
            </a:r>
            <a:endParaRPr lang="es-ES" sz="138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" y="2276872"/>
            <a:ext cx="9136011" cy="15121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2960"/>
            <a:ext cx="9144000" cy="1512168"/>
          </a:xfrm>
          <a:prstGeom prst="rect">
            <a:avLst/>
          </a:prstGeom>
        </p:spPr>
      </p:pic>
      <p:pic>
        <p:nvPicPr>
          <p:cNvPr id="16" name="11 Image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62" y="2446288"/>
            <a:ext cx="2249947" cy="11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éreo -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58225"/>
            <a:ext cx="7812360" cy="284403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9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éreo -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5024"/>
            <a:ext cx="9144000" cy="32552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0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vienda -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096" y="664121"/>
            <a:ext cx="7818512" cy="284627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vienda -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8963"/>
            <a:ext cx="9144000" cy="32552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0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venciones -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785" y="663551"/>
            <a:ext cx="7808215" cy="284403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2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venciones -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0120"/>
            <a:ext cx="9144000" cy="32552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ítimo -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63551"/>
            <a:ext cx="7812360" cy="284403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4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ítimo -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0120"/>
            <a:ext cx="9144000" cy="32552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reteras -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63551"/>
            <a:ext cx="7812360" cy="284403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66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reteras -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0120"/>
            <a:ext cx="9144000" cy="32552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rete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" y="2276872"/>
            <a:ext cx="9106837" cy="1512168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9" y="2276872"/>
            <a:ext cx="8760688" cy="151216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2" y="2446288"/>
            <a:ext cx="2249947" cy="1165513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516216" y="3426230"/>
            <a:ext cx="297820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16600" dirty="0">
                <a:solidFill>
                  <a:schemeClr val="bg1"/>
                </a:solidFill>
                <a:latin typeface="Helvetica33-ExtendedThin" panose="020B0200000000000000" pitchFamily="34" charset="0"/>
              </a:rPr>
              <a:t>’17</a:t>
            </a:r>
            <a:endParaRPr lang="es-ES" sz="13800" dirty="0">
              <a:solidFill>
                <a:schemeClr val="bg1"/>
              </a:solidFill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01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-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59387"/>
            <a:ext cx="7812360" cy="281244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70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ítimo -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120"/>
            <a:ext cx="9144000" cy="32552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rocar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" y="2276872"/>
            <a:ext cx="9106837" cy="1512168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9" y="2276872"/>
            <a:ext cx="8760688" cy="151216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2" y="2446288"/>
            <a:ext cx="2249947" cy="1165513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516216" y="3426230"/>
            <a:ext cx="297820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16600" dirty="0">
                <a:solidFill>
                  <a:schemeClr val="bg1"/>
                </a:solidFill>
                <a:latin typeface="Helvetica33-ExtendedThin" panose="020B0200000000000000" pitchFamily="34" charset="0"/>
              </a:rPr>
              <a:t>’17</a:t>
            </a:r>
            <a:endParaRPr lang="es-ES" sz="13800" dirty="0">
              <a:solidFill>
                <a:schemeClr val="bg1"/>
              </a:solidFill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íti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" y="2276872"/>
            <a:ext cx="9106837" cy="1512168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9" y="2276872"/>
            <a:ext cx="8760688" cy="151216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2" y="2446288"/>
            <a:ext cx="2249947" cy="1165513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516216" y="3426230"/>
            <a:ext cx="297820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16600" dirty="0">
                <a:solidFill>
                  <a:schemeClr val="bg1"/>
                </a:solidFill>
                <a:latin typeface="Helvetica33-ExtendedThin" panose="020B0200000000000000" pitchFamily="34" charset="0"/>
              </a:rPr>
              <a:t>’17</a:t>
            </a:r>
            <a:endParaRPr lang="es-ES" sz="13800" dirty="0">
              <a:solidFill>
                <a:schemeClr val="bg1"/>
              </a:solidFill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7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ér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" y="2276872"/>
            <a:ext cx="9106837" cy="1512168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9" y="2276872"/>
            <a:ext cx="8760688" cy="151216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2" y="2446288"/>
            <a:ext cx="2249947" cy="1165513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516216" y="3426230"/>
            <a:ext cx="297820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16600" dirty="0">
                <a:solidFill>
                  <a:schemeClr val="bg1"/>
                </a:solidFill>
                <a:latin typeface="Helvetica33-ExtendedThin" panose="020B0200000000000000" pitchFamily="34" charset="0"/>
              </a:rPr>
              <a:t>’17</a:t>
            </a:r>
            <a:endParaRPr lang="es-ES" sz="13800" dirty="0">
              <a:solidFill>
                <a:schemeClr val="bg1"/>
              </a:solidFill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9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venciones transp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" y="2237874"/>
            <a:ext cx="9181740" cy="152416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2" y="2446288"/>
            <a:ext cx="2249947" cy="1165513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516216" y="3426230"/>
            <a:ext cx="297820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16600" dirty="0">
                <a:solidFill>
                  <a:schemeClr val="bg1"/>
                </a:solidFill>
                <a:latin typeface="Helvetica33-ExtendedThin" panose="020B0200000000000000" pitchFamily="34" charset="0"/>
              </a:rPr>
              <a:t>’17</a:t>
            </a:r>
            <a:endParaRPr lang="es-ES" sz="13800" dirty="0">
              <a:solidFill>
                <a:schemeClr val="bg1"/>
              </a:solidFill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vi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" y="2276872"/>
            <a:ext cx="9106837" cy="1512168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9" y="2276872"/>
            <a:ext cx="8760688" cy="151216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2" y="2446288"/>
            <a:ext cx="2249947" cy="1165513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-27384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516216" y="3426230"/>
            <a:ext cx="297820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16600" dirty="0">
                <a:solidFill>
                  <a:schemeClr val="bg1"/>
                </a:solidFill>
                <a:latin typeface="Helvetica33-ExtendedThin" panose="020B0200000000000000" pitchFamily="34" charset="0"/>
              </a:rPr>
              <a:t>’17</a:t>
            </a:r>
            <a:endParaRPr lang="es-ES" sz="13800" dirty="0">
              <a:solidFill>
                <a:schemeClr val="bg1"/>
              </a:solidFill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rocarril -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828"/>
            <a:ext cx="9144000" cy="41385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57808"/>
            <a:ext cx="7812360" cy="284403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7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rocarril -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02" y="3603932"/>
            <a:ext cx="9140640" cy="325406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427168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398531" y="116632"/>
            <a:ext cx="2165357" cy="525465"/>
          </a:xfrm>
          <a:prstGeom prst="rect">
            <a:avLst/>
          </a:prstGeom>
          <a:effectLst>
            <a:outerShdw blurRad="63500" sx="102000" sy="102000" algn="ctr" rotWithShape="0">
              <a:srgbClr val="336699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s-ES" sz="3600" dirty="0" smtClean="0">
                <a:solidFill>
                  <a:schemeClr val="bg1"/>
                </a:solidFill>
                <a:effectLst/>
                <a:latin typeface="Helvetica33-ExtendedThin" panose="020B0200000000000000" pitchFamily="34" charset="0"/>
              </a:rPr>
              <a:t>PGE’17</a:t>
            </a:r>
            <a:endParaRPr lang="es-ES" sz="3200" dirty="0">
              <a:solidFill>
                <a:schemeClr val="bg1"/>
              </a:solidFill>
              <a:effectLst/>
              <a:latin typeface="Helvetica33-ExtendedThin" panose="020B0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4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-27384"/>
            <a:ext cx="9144000" cy="689814"/>
          </a:xfrm>
          <a:prstGeom prst="rect">
            <a:avLst/>
          </a:prstGeom>
          <a:solidFill>
            <a:srgbClr val="3366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1331640" cy="689814"/>
          </a:xfrm>
          <a:prstGeom prst="rect">
            <a:avLst/>
          </a:prstGeom>
        </p:spPr>
      </p:pic>
      <p:sp>
        <p:nvSpPr>
          <p:cNvPr id="15" name="14 Rectángulo"/>
          <p:cNvSpPr/>
          <p:nvPr userDrawn="1"/>
        </p:nvSpPr>
        <p:spPr>
          <a:xfrm>
            <a:off x="8532440" y="6497960"/>
            <a:ext cx="6115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59080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4C0EDE4-A559-4240-B0A0-4984E98174C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09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0" r:id="rId8"/>
    <p:sldLayoutId id="2147483660" r:id="rId9"/>
    <p:sldLayoutId id="2147483655" r:id="rId10"/>
    <p:sldLayoutId id="2147483661" r:id="rId11"/>
    <p:sldLayoutId id="2147483656" r:id="rId12"/>
    <p:sldLayoutId id="2147483662" r:id="rId13"/>
    <p:sldLayoutId id="2147483657" r:id="rId14"/>
    <p:sldLayoutId id="2147483663" r:id="rId15"/>
    <p:sldLayoutId id="2147483667" r:id="rId16"/>
    <p:sldLayoutId id="2147483668" r:id="rId17"/>
    <p:sldLayoutId id="2147483658" r:id="rId18"/>
    <p:sldLayoutId id="2147483664" r:id="rId19"/>
    <p:sldLayoutId id="2147483669" r:id="rId20"/>
    <p:sldLayoutId id="2147483670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36699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6699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36699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6699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36699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88255" y="3789040"/>
            <a:ext cx="59561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Proyecto de presupuestos</a:t>
            </a:r>
          </a:p>
          <a:p>
            <a:pPr algn="r"/>
            <a:r>
              <a:rPr lang="es-ES" i="1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Abril 2017</a:t>
            </a:r>
            <a:endParaRPr lang="es-ES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88255" y="3789040"/>
            <a:ext cx="595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Ferrocarril</a:t>
            </a:r>
            <a:endParaRPr lang="es-ES" sz="2000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11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2832" y="692696"/>
            <a:ext cx="86409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s-ES" sz="2800" u="sng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Principales corredores</a:t>
            </a:r>
          </a:p>
          <a:p>
            <a:pPr marL="0" indent="0" algn="ctr">
              <a:buNone/>
            </a:pPr>
            <a:endParaRPr lang="es-ES" altLang="es-ES" sz="2800" u="sng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indent="0" algn="ctr">
              <a:buFontTx/>
              <a:buNone/>
            </a:pP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Corredor Mediterráneo: 715 M€ 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(2017-2020: 3.123 M€)</a:t>
            </a:r>
            <a:endParaRPr lang="es-ES" altLang="es-ES" b="1" u="sng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lvl="1" indent="0" algn="ctr">
              <a:buFontTx/>
              <a:buNone/>
            </a:pPr>
            <a:endParaRPr lang="es-ES" altLang="es-ES" sz="2400" u="sng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lvl="1" indent="0" algn="ctr">
              <a:buFontTx/>
              <a:buNone/>
            </a:pPr>
            <a:r>
              <a:rPr lang="es-ES" altLang="es-ES" sz="2400" u="sng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Adaptación </a:t>
            </a:r>
            <a:r>
              <a:rPr lang="es-ES" altLang="es-ES" sz="2400" u="sng" dirty="0">
                <a:solidFill>
                  <a:srgbClr val="136F95"/>
                </a:solidFill>
                <a:latin typeface="Arial Narrow" panose="020B0606020202030204" pitchFamily="34" charset="0"/>
              </a:rPr>
              <a:t>a ancho UIC (tercer carril</a:t>
            </a:r>
            <a:r>
              <a:rPr lang="es-ES" altLang="es-ES" sz="2400" u="sng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)</a:t>
            </a:r>
            <a:r>
              <a:rPr lang="es-ES" altLang="es-ES" u="sng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400" u="sng" dirty="0">
                <a:solidFill>
                  <a:srgbClr val="136F95"/>
                </a:solidFill>
                <a:latin typeface="Arial Narrow" panose="020B0606020202030204" pitchFamily="34" charset="0"/>
              </a:rPr>
              <a:t>+ </a:t>
            </a:r>
            <a:r>
              <a:rPr lang="es-ES" altLang="es-ES" sz="2400" u="sng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Alta </a:t>
            </a:r>
            <a:r>
              <a:rPr lang="es-ES" altLang="es-ES" sz="2400" u="sng" dirty="0">
                <a:solidFill>
                  <a:srgbClr val="136F95"/>
                </a:solidFill>
                <a:latin typeface="Arial Narrow" panose="020B0606020202030204" pitchFamily="34" charset="0"/>
              </a:rPr>
              <a:t>velocidad</a:t>
            </a:r>
          </a:p>
          <a:p>
            <a:pPr marL="1079500" lvl="2" indent="-366713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Frontera Francesa-Barcelona-Tarragona.</a:t>
            </a:r>
          </a:p>
          <a:p>
            <a:pPr marL="1079500" lvl="2" indent="-366713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Barcelona-Tarragona-Castellón-Valencia-Alicante-Murcia.</a:t>
            </a:r>
          </a:p>
          <a:p>
            <a:pPr marL="1079500" lvl="2" indent="-366713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Murcia-Cartagena.</a:t>
            </a:r>
          </a:p>
          <a:p>
            <a:pPr marL="1079500" lvl="2" indent="-366713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Murcia-Almería.</a:t>
            </a:r>
          </a:p>
          <a:p>
            <a:pPr marL="1079500" lvl="2" indent="-366713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Bobadilla-Granada.</a:t>
            </a:r>
            <a:endParaRPr lang="es-ES" altLang="es-ES" sz="2000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1079500" lvl="2" indent="-366713"/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Estudios y proyectos </a:t>
            </a: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(apartaderos 750 m, implantación ancho UIC y otros)</a:t>
            </a:r>
            <a:endParaRPr lang="es-ES" altLang="es-ES" sz="2000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1079500" lvl="2" indent="-366713"/>
            <a:endParaRPr lang="es-ES" altLang="es-ES" sz="2000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12787" lvl="2" indent="0">
              <a:buFontTx/>
              <a:buNone/>
            </a:pPr>
            <a:endParaRPr lang="es-ES" altLang="es-ES" sz="2000" dirty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1560" y="1870728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6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12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79928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Corredor Mediterráneo: 715 </a:t>
            </a:r>
            <a:r>
              <a:rPr lang="es-ES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 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(2017-2020: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3.123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M€)</a:t>
            </a:r>
            <a:endParaRPr lang="es-ES" altLang="es-ES" b="1" u="sng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lvl="1" indent="0" algn="ctr">
              <a:buNone/>
            </a:pPr>
            <a:endParaRPr lang="es-ES" altLang="es-ES" sz="1400" u="sng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lvl="1" indent="0" algn="ctr">
              <a:buNone/>
            </a:pPr>
            <a:r>
              <a:rPr lang="es-ES" altLang="es-ES" sz="2400" u="sng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Otras actuaciones </a:t>
            </a:r>
          </a:p>
          <a:p>
            <a:pPr marL="715963" lvl="2"/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Acceso Puerto de Barcelona, Castellón, Sagunto, Dársena de Escombreras (Cartagena) y otros puertos. </a:t>
            </a:r>
          </a:p>
          <a:p>
            <a:pPr marL="715963" lvl="2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Terminales (Tarragona intermodal zona centro, Escombreras).</a:t>
            </a:r>
          </a:p>
          <a:p>
            <a:pPr marL="715963" lvl="2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Mejora </a:t>
            </a:r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Corredor </a:t>
            </a: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Antequera-Algeciras.</a:t>
            </a:r>
            <a:endParaRPr lang="es-ES" altLang="es-ES" sz="2000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15963" lvl="2"/>
            <a:endParaRPr lang="es-ES" altLang="es-ES" sz="2000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15963" lvl="2"/>
            <a:endParaRPr lang="es-ES" altLang="es-ES" sz="2000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87363" lvl="2" indent="0">
              <a:buNone/>
            </a:pPr>
            <a:endParaRPr lang="es-ES" altLang="es-ES" sz="2000" dirty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3109" y="1086618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9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13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268760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Corredor Noroeste </a:t>
            </a: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:  728 M€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(2017-2020: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2.136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M€)</a:t>
            </a:r>
          </a:p>
          <a:p>
            <a:pPr marL="742950" lvl="2" indent="-342900">
              <a:lnSpc>
                <a:spcPct val="200000"/>
              </a:lnSpc>
            </a:pPr>
            <a:r>
              <a:rPr lang="es-ES" altLang="es-ES" sz="24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Eje Atlántico.</a:t>
            </a: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42950" lvl="2" indent="-342900">
              <a:lnSpc>
                <a:spcPct val="200000"/>
              </a:lnSpc>
            </a:pPr>
            <a:r>
              <a:rPr lang="es-ES" altLang="es-ES" sz="24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Olmedo-</a:t>
            </a:r>
            <a:r>
              <a:rPr lang="es-ES" altLang="es-ES" sz="2400" dirty="0" err="1" smtClean="0">
                <a:solidFill>
                  <a:srgbClr val="136F95"/>
                </a:solidFill>
                <a:latin typeface="Arial Narrow" panose="020B0606020202030204" pitchFamily="34" charset="0"/>
              </a:rPr>
              <a:t>Lubián</a:t>
            </a:r>
            <a:r>
              <a:rPr lang="es-ES" altLang="es-ES" sz="24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-Ourense-Vigo.</a:t>
            </a:r>
          </a:p>
          <a:p>
            <a:pPr marL="742950" lvl="2" indent="-342900">
              <a:lnSpc>
                <a:spcPct val="200000"/>
              </a:lnSpc>
            </a:pPr>
            <a:r>
              <a:rPr lang="es-ES" altLang="es-ES" sz="24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Ourense-Lugo-A Coruña.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42950" lvl="2" indent="-342900">
              <a:lnSpc>
                <a:spcPct val="200000"/>
              </a:lnSpc>
            </a:pPr>
            <a:endParaRPr lang="es-ES" altLang="es-ES" sz="2400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3582" y="1268760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14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800182"/>
            <a:ext cx="81369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altLang="es-ES" sz="1400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Corredor </a:t>
            </a:r>
            <a:r>
              <a:rPr lang="es-ES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Norte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: </a:t>
            </a: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482 </a:t>
            </a:r>
            <a:r>
              <a:rPr lang="es-ES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M</a:t>
            </a: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€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(2017-2020: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3.269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M€)</a:t>
            </a:r>
          </a:p>
          <a:p>
            <a:pPr lvl="1"/>
            <a:endParaRPr lang="es-ES" altLang="es-ES" sz="2400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/>
            <a:r>
              <a:rPr lang="es-ES" altLang="es-ES" sz="24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Conexión </a:t>
            </a:r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</a:rPr>
              <a:t>a </a:t>
            </a:r>
            <a:r>
              <a:rPr lang="es-ES" altLang="es-ES" sz="24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Asturias</a:t>
            </a:r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</a:rPr>
              <a:t>:</a:t>
            </a: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2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Venta de Baños-León-Variante de Pajares.</a:t>
            </a:r>
          </a:p>
          <a:p>
            <a:pPr lvl="2" algn="l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Variante </a:t>
            </a:r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Pajares.</a:t>
            </a:r>
          </a:p>
          <a:p>
            <a:pPr lvl="2" algn="l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Otros: </a:t>
            </a:r>
          </a:p>
          <a:p>
            <a:pPr lvl="3" algn="l"/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León-La Robla</a:t>
            </a:r>
          </a:p>
          <a:p>
            <a:pPr lvl="3" algn="l"/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Renovación Puerto Pajares.</a:t>
            </a:r>
          </a:p>
          <a:p>
            <a:pPr lvl="3" algn="l"/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Renovación Pola de Lena-ciudades asturianas</a:t>
            </a:r>
          </a:p>
          <a:p>
            <a:pPr lvl="3" algn="l"/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2"/>
            <a:endParaRPr lang="es-ES" altLang="es-ES" sz="20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3568" y="1109056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9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15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800182"/>
            <a:ext cx="81369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altLang="es-ES" sz="2800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Corredor </a:t>
            </a:r>
            <a:r>
              <a:rPr lang="es-ES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Norte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: </a:t>
            </a: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482 </a:t>
            </a:r>
            <a:r>
              <a:rPr lang="es-ES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M</a:t>
            </a: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€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(2017-2020: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3.269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M€)</a:t>
            </a:r>
          </a:p>
          <a:p>
            <a:pPr marL="457200" lvl="1" indent="0">
              <a:buNone/>
            </a:pPr>
            <a:endParaRPr lang="es-ES" altLang="es-ES" sz="2000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/>
            <a:r>
              <a:rPr lang="es-ES" altLang="es-ES" sz="24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Conexión </a:t>
            </a:r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</a:rPr>
              <a:t>a </a:t>
            </a:r>
            <a:r>
              <a:rPr lang="es-ES" altLang="es-ES" sz="24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Cantabria:    </a:t>
            </a:r>
            <a:endParaRPr lang="es-ES" altLang="es-ES" sz="2400" b="1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2"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Palencia-Aguilar </a:t>
            </a:r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de Campoo.</a:t>
            </a:r>
          </a:p>
          <a:p>
            <a:pPr lvl="2"/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Renovación y mejora Palencia-Santander.</a:t>
            </a:r>
          </a:p>
          <a:p>
            <a:pPr lvl="2"/>
            <a:endParaRPr lang="es-ES" altLang="es-ES" sz="2000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s-ES" sz="24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Conexión </a:t>
            </a:r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</a:rPr>
              <a:t>al País Vasco: 	 </a:t>
            </a:r>
          </a:p>
          <a:p>
            <a:pPr lvl="2" algn="l" eaLnBrk="1" fontAlgn="auto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Valladolid-Venta de Baños-Burgos-Vitoria</a:t>
            </a:r>
          </a:p>
          <a:p>
            <a:pPr lvl="2" algn="l" eaLnBrk="1" fontAlgn="auto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Vitoria-Bilbao-San Sebastián (Y Vasca).</a:t>
            </a:r>
          </a:p>
          <a:p>
            <a:pPr lvl="2" algn="l" eaLnBrk="1" fontAlgn="auto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Conexión </a:t>
            </a:r>
            <a:r>
              <a:rPr lang="es-ES" altLang="es-ES" sz="2000" dirty="0" err="1" smtClean="0">
                <a:solidFill>
                  <a:srgbClr val="136F95"/>
                </a:solidFill>
                <a:latin typeface="Arial Narrow" panose="020B0606020202030204" pitchFamily="34" charset="0"/>
              </a:rPr>
              <a:t>Astigarraga</a:t>
            </a: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-Irún</a:t>
            </a:r>
            <a:r>
              <a:rPr lang="es-ES" altLang="es-ES" sz="2000" dirty="0">
                <a:solidFill>
                  <a:srgbClr val="136F95"/>
                </a:solidFill>
                <a:latin typeface="Arial Narrow" panose="020B0606020202030204" pitchFamily="34" charset="0"/>
              </a:rPr>
              <a:t>.</a:t>
            </a:r>
          </a:p>
          <a:p>
            <a:pPr lvl="2"/>
            <a:endParaRPr lang="es-ES" altLang="es-ES" sz="2000" b="1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ES" altLang="es-ES" sz="1600" b="1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2"/>
            <a:endParaRPr lang="es-ES" altLang="es-ES" sz="20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3568" y="1412776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16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06593" y="1124744"/>
            <a:ext cx="7920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lvl="1" indent="0" algn="ctr">
              <a:buNone/>
            </a:pPr>
            <a:r>
              <a:rPr lang="es-ES_tradnl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Corredor Nordeste </a:t>
            </a:r>
            <a:r>
              <a:rPr lang="es-ES_tradnl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:   45 M€ </a:t>
            </a:r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</a:rPr>
              <a:t>(2017-2020: </a:t>
            </a:r>
            <a:r>
              <a:rPr lang="es-ES" altLang="es-ES" sz="24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445 </a:t>
            </a:r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Castejón-Pamplona.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Estudios corredores Zaragoza-Castejón-Logroño-Miranda/Pamplona-Y Vasca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	Otros corredores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: </a:t>
            </a:r>
          </a:p>
          <a:p>
            <a:pPr marL="723900" lvl="1" indent="-368300">
              <a:defRPr/>
            </a:pPr>
            <a:endParaRPr lang="es-ES" altLang="es-ES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23900" lvl="1" indent="-368300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Madrid-Extremadura-Frontera Portuguesa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189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 (2017-2020: 1.015 M€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):</a:t>
            </a:r>
          </a:p>
          <a:p>
            <a:pPr marL="1123950" lvl="2" indent="-368300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LAV Madrid-Extremadura.</a:t>
            </a:r>
          </a:p>
          <a:p>
            <a:pPr marL="1123950" lvl="2" indent="-368300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Señalización </a:t>
            </a:r>
            <a:r>
              <a:rPr lang="es-ES" altLang="es-ES" dirty="0" err="1" smtClean="0">
                <a:solidFill>
                  <a:srgbClr val="136F95"/>
                </a:solidFill>
                <a:latin typeface="Arial Narrow" panose="020B0606020202030204" pitchFamily="34" charset="0"/>
              </a:rPr>
              <a:t>Illescas-Navalmoral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.</a:t>
            </a:r>
          </a:p>
          <a:p>
            <a:pPr marL="1123950" lvl="2" indent="-368300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Conexión AV Pantoja-Talavera-</a:t>
            </a:r>
            <a:r>
              <a:rPr lang="es-ES" altLang="es-ES" dirty="0" err="1" smtClean="0">
                <a:solidFill>
                  <a:srgbClr val="136F95"/>
                </a:solidFill>
                <a:latin typeface="Arial Narrow" panose="020B0606020202030204" pitchFamily="34" charset="0"/>
              </a:rPr>
              <a:t>Navalmoral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.</a:t>
            </a:r>
          </a:p>
          <a:p>
            <a:pPr marL="723900" lvl="1" indent="-368300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Sevilla-Huelva: 19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 (2017-2020: 114 M€)</a:t>
            </a:r>
            <a:endParaRPr lang="es-ES" altLang="es-ES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23900" lvl="1" indent="-368300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Sevilla-Cádiz: 4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 (2017-2020: 10 M€)</a:t>
            </a:r>
          </a:p>
          <a:p>
            <a:pPr marL="723900" lvl="1" indent="-368300">
              <a:defRPr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17550" lvl="1" indent="-361950">
              <a:defRPr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4264" y="2496545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872952" y="1121274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17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06593" y="1124744"/>
            <a:ext cx="7920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361950" indent="-361950">
              <a:defRPr/>
            </a:pPr>
            <a:endParaRPr lang="es-ES" altLang="es-ES" sz="2800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	Otros </a:t>
            </a:r>
            <a:r>
              <a:rPr lang="es-ES" altLang="es-ES" sz="2800" b="1" dirty="0">
                <a:solidFill>
                  <a:srgbClr val="136F95"/>
                </a:solidFill>
                <a:latin typeface="Arial Narrow" panose="020B0606020202030204" pitchFamily="34" charset="0"/>
              </a:rPr>
              <a:t>corredores: </a:t>
            </a:r>
          </a:p>
          <a:p>
            <a:pPr marL="723900" lvl="1" indent="-368300">
              <a:defRPr/>
            </a:pPr>
            <a:endParaRPr lang="es-ES" altLang="es-ES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23900" lvl="1" indent="-368300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Conexión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UIC Chamartín-Atocha-Torrejón de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Velasco: 68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 (2017-2020: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322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M€)</a:t>
            </a:r>
          </a:p>
          <a:p>
            <a:pPr marL="723900" lvl="1" indent="-368300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LAV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Madrid-Sevilla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: 15 M€ (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277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)</a:t>
            </a:r>
          </a:p>
          <a:p>
            <a:pPr lvl="2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Implantación </a:t>
            </a: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ERTMS </a:t>
            </a: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2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Renovación línea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723900" lvl="1" indent="-368300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Línea Madrid-Jaén: 3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 (2017-2020: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41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M€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)</a:t>
            </a:r>
          </a:p>
          <a:p>
            <a:pPr marL="723900" lvl="1" indent="-368300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Sagunto-Teruel-Zaragoza: 15 M€ (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2017-2020: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335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</a:rPr>
              <a:t>M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€)</a:t>
            </a:r>
            <a:endParaRPr lang="es-ES" altLang="es-ES" b="1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2"/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Instalación tren-tierra </a:t>
            </a:r>
          </a:p>
          <a:p>
            <a:pPr lvl="2"/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Apartaderos 750 m y otros.</a:t>
            </a:r>
          </a:p>
          <a:p>
            <a:pPr marL="723900" lvl="1" indent="-368300">
              <a:defRPr/>
            </a:pPr>
            <a:endParaRPr lang="es-ES" altLang="es-ES" b="1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723900" lvl="1" indent="-368300">
              <a:defRPr/>
            </a:pPr>
            <a:endParaRPr lang="es-ES" altLang="es-ES" b="1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7269" y="1700808"/>
            <a:ext cx="8019528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18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4075" y="2708920"/>
            <a:ext cx="7895005" cy="1584176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s-ES" sz="2800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Todos los corredores cuentan con la inversión necesaria en el año 2017 y siguientes para su finalización en los plazos establecidos</a:t>
            </a:r>
            <a:endParaRPr lang="es-ES" altLang="es-ES" sz="20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endParaRPr lang="es-ES" altLang="es-ES" sz="2800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19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r>
              <a:rPr lang="es-ES" altLang="es-ES" sz="2600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inversiones en la Red Convencional: </a:t>
            </a:r>
          </a:p>
          <a:p>
            <a:pPr marL="0" indent="0">
              <a:buNone/>
            </a:pPr>
            <a:r>
              <a:rPr lang="es-ES" altLang="es-ES" sz="2400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Reposición </a:t>
            </a:r>
            <a:r>
              <a:rPr lang="es-ES" altLang="es-ES" sz="2400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activos</a:t>
            </a:r>
            <a:r>
              <a:rPr lang="es-ES" altLang="es-ES" sz="24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:</a:t>
            </a:r>
          </a:p>
          <a:p>
            <a:pPr lvl="1">
              <a:defRPr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Mejora y adaptación de la línea Huesca-</a:t>
            </a:r>
            <a:r>
              <a:rPr lang="es-ES" altLang="es-ES" b="1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Canfranc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. </a:t>
            </a:r>
          </a:p>
          <a:p>
            <a:pPr lvl="1">
              <a:defRPr/>
            </a:pPr>
            <a:r>
              <a:rPr lang="es-ES_tradnl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Renovación </a:t>
            </a:r>
            <a:r>
              <a:rPr lang="es-ES_tradnl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en la línea </a:t>
            </a:r>
            <a:r>
              <a:rPr lang="es-ES_tradnl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convencional a Ávila.</a:t>
            </a:r>
          </a:p>
          <a:p>
            <a:pPr lvl="1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Electrificación Salamanca-Fuentes </a:t>
            </a: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es-ES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Oñoro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.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Renovación instalaciones </a:t>
            </a: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seguridad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La Encina-</a:t>
            </a:r>
            <a:r>
              <a:rPr lang="es-ES" altLang="es-ES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Mogente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-</a:t>
            </a:r>
            <a:r>
              <a:rPr lang="es-ES" altLang="es-ES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Xátiva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.</a:t>
            </a:r>
            <a:endParaRPr lang="es-ES_tradnl" altLang="es-ES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_tradnl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Renovación línea  </a:t>
            </a:r>
            <a:r>
              <a:rPr lang="es-ES_tradnl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 </a:t>
            </a:r>
            <a:r>
              <a:rPr lang="es-ES_tradnl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Coruña-Ferrol.</a:t>
            </a:r>
            <a:endParaRPr lang="es-ES_tradnl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_tradnl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Otras actuaciones en infraestructura, electrificación y energía, seguridad, telecomunicaciones y </a:t>
            </a:r>
            <a:r>
              <a:rPr lang="es-ES_tradnl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estaciones.</a:t>
            </a:r>
            <a:endParaRPr lang="es-ES_tradnl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457200" lvl="1" indent="0">
              <a:buNone/>
              <a:defRPr/>
            </a:pPr>
            <a:endParaRPr lang="es-ES_tradnl" altLang="es-ES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  <a:p>
            <a:pPr marL="457200" lvl="1" indent="0">
              <a:buNone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</a:t>
            </a:fld>
            <a:endParaRPr lang="es-ES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ÍNDICE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600" y="1268760"/>
            <a:ext cx="7272808" cy="55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533400" indent="-533400" eaLnBrk="1" hangingPunct="1">
              <a:lnSpc>
                <a:spcPct val="100000"/>
              </a:lnSpc>
              <a:buFontTx/>
              <a:buAutoNum type="arabicPeriod"/>
              <a:tabLst>
                <a:tab pos="720725" algn="l"/>
              </a:tabLst>
            </a:pPr>
            <a:r>
              <a:rPr lang="es-ES" altLang="es-ES" b="0" kern="0" dirty="0" smtClean="0">
                <a:solidFill>
                  <a:srgbClr val="336699"/>
                </a:solidFill>
                <a:latin typeface="Century Gothic" panose="020B0502020202020204"/>
              </a:rPr>
              <a:t>Objetivos del PGE-2017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rabicPeriod"/>
              <a:tabLst>
                <a:tab pos="720725" algn="l"/>
              </a:tabLst>
            </a:pPr>
            <a:r>
              <a:rPr lang="es-ES" altLang="es-ES" b="0" kern="0" dirty="0" smtClean="0">
                <a:solidFill>
                  <a:srgbClr val="336699"/>
                </a:solidFill>
                <a:latin typeface="Century Gothic" panose="020B0502020202020204"/>
              </a:rPr>
              <a:t>Objetivos del Ministerio de Fomento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rabicPeriod"/>
              <a:tabLst>
                <a:tab pos="720725" algn="l"/>
              </a:tabLst>
            </a:pPr>
            <a:r>
              <a:rPr lang="es-ES" altLang="es-ES" b="0" kern="0" dirty="0" smtClean="0">
                <a:solidFill>
                  <a:srgbClr val="336699"/>
                </a:solidFill>
                <a:latin typeface="Century Gothic" panose="020B0502020202020204"/>
              </a:rPr>
              <a:t>Medidas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rabicPeriod"/>
              <a:tabLst>
                <a:tab pos="720725" algn="l"/>
              </a:tabLst>
            </a:pPr>
            <a:r>
              <a:rPr lang="es-ES" altLang="es-ES" kern="0" dirty="0">
                <a:solidFill>
                  <a:srgbClr val="336699"/>
                </a:solidFill>
                <a:latin typeface="Century Gothic" panose="020B0502020202020204"/>
              </a:rPr>
              <a:t>Recursos totales del Grupo </a:t>
            </a:r>
            <a:r>
              <a:rPr lang="es-ES" altLang="es-ES" kern="0" dirty="0" smtClean="0">
                <a:solidFill>
                  <a:srgbClr val="336699"/>
                </a:solidFill>
                <a:latin typeface="Century Gothic" panose="020B0502020202020204"/>
              </a:rPr>
              <a:t>Fomento</a:t>
            </a:r>
            <a:endParaRPr lang="es-ES" altLang="es-ES" b="0" kern="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533400" indent="-533400" eaLnBrk="1" hangingPunct="1">
              <a:lnSpc>
                <a:spcPct val="100000"/>
              </a:lnSpc>
              <a:buFontTx/>
              <a:buAutoNum type="arabicPeriod"/>
              <a:tabLst>
                <a:tab pos="720725" algn="l"/>
              </a:tabLst>
            </a:pPr>
            <a:r>
              <a:rPr lang="es-ES" altLang="es-ES" b="0" kern="0" dirty="0" smtClean="0">
                <a:solidFill>
                  <a:srgbClr val="336699"/>
                </a:solidFill>
                <a:latin typeface="Century Gothic" panose="020B0502020202020204"/>
              </a:rPr>
              <a:t>Inversión total y por áreas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rabicPeriod"/>
              <a:tabLst>
                <a:tab pos="720725" algn="l"/>
              </a:tabLst>
            </a:pPr>
            <a:r>
              <a:rPr lang="es-ES" altLang="es-ES" b="0" kern="0" dirty="0" smtClean="0">
                <a:solidFill>
                  <a:srgbClr val="336699"/>
                </a:solidFill>
                <a:latin typeface="Century Gothic" panose="020B0502020202020204"/>
              </a:rPr>
              <a:t>Detalle de las inversiones por áreas</a:t>
            </a:r>
          </a:p>
          <a:p>
            <a:pPr marL="1169988" lvl="1" indent="-457200" eaLnBrk="1" hangingPunct="1">
              <a:lnSpc>
                <a:spcPct val="100000"/>
              </a:lnSpc>
              <a:buFontTx/>
              <a:buAutoNum type="alphaLcParenR"/>
              <a:tabLst>
                <a:tab pos="720725" algn="l"/>
              </a:tabLst>
            </a:pPr>
            <a:r>
              <a:rPr lang="es-ES" altLang="es-ES" dirty="0" smtClean="0">
                <a:solidFill>
                  <a:srgbClr val="336699"/>
                </a:solidFill>
                <a:latin typeface="Century Gothic" panose="020B0502020202020204"/>
              </a:rPr>
              <a:t>Ferrocarriles </a:t>
            </a:r>
          </a:p>
          <a:p>
            <a:pPr marL="1169988" lvl="1" indent="-457200" eaLnBrk="1" hangingPunct="1">
              <a:lnSpc>
                <a:spcPct val="100000"/>
              </a:lnSpc>
              <a:buFontTx/>
              <a:buAutoNum type="alphaLcParenR"/>
              <a:tabLst>
                <a:tab pos="720725" algn="l"/>
              </a:tabLst>
            </a:pPr>
            <a:r>
              <a:rPr lang="es-ES" altLang="es-ES" dirty="0" smtClean="0">
                <a:solidFill>
                  <a:srgbClr val="336699"/>
                </a:solidFill>
                <a:latin typeface="Century Gothic" panose="020B0502020202020204"/>
              </a:rPr>
              <a:t>Carreteras</a:t>
            </a:r>
            <a:endParaRPr lang="es-ES" altLang="es-ES" dirty="0">
              <a:solidFill>
                <a:srgbClr val="336699"/>
              </a:solidFill>
              <a:latin typeface="Century Gothic" panose="020B0502020202020204"/>
            </a:endParaRPr>
          </a:p>
          <a:p>
            <a:pPr marL="1169988" lvl="1" indent="-457200" eaLnBrk="1" hangingPunct="1">
              <a:lnSpc>
                <a:spcPct val="100000"/>
              </a:lnSpc>
              <a:buFontTx/>
              <a:buAutoNum type="alphaLcParenR"/>
              <a:tabLst>
                <a:tab pos="720725" algn="l"/>
              </a:tabLst>
            </a:pPr>
            <a:r>
              <a:rPr lang="es-ES" altLang="es-ES" dirty="0" smtClean="0">
                <a:solidFill>
                  <a:srgbClr val="336699"/>
                </a:solidFill>
                <a:latin typeface="Century Gothic" panose="020B0502020202020204"/>
              </a:rPr>
              <a:t>Transporte aéreo</a:t>
            </a:r>
            <a:endParaRPr lang="es-ES" altLang="es-ES" dirty="0">
              <a:solidFill>
                <a:srgbClr val="336699"/>
              </a:solidFill>
              <a:latin typeface="Century Gothic" panose="020B0502020202020204"/>
            </a:endParaRPr>
          </a:p>
          <a:p>
            <a:pPr marL="1169988" lvl="1" indent="-457200" eaLnBrk="1" hangingPunct="1">
              <a:lnSpc>
                <a:spcPct val="100000"/>
              </a:lnSpc>
              <a:buFontTx/>
              <a:buAutoNum type="alphaLcParenR"/>
              <a:tabLst>
                <a:tab pos="720725" algn="l"/>
              </a:tabLst>
            </a:pPr>
            <a:r>
              <a:rPr lang="es-ES" altLang="es-ES" dirty="0">
                <a:solidFill>
                  <a:srgbClr val="336699"/>
                </a:solidFill>
                <a:latin typeface="Century Gothic" panose="020B0502020202020204"/>
              </a:rPr>
              <a:t>Puertos y seguridad marítima</a:t>
            </a:r>
          </a:p>
          <a:p>
            <a:pPr marL="1169988" lvl="1" indent="-457200" eaLnBrk="1" hangingPunct="1">
              <a:lnSpc>
                <a:spcPct val="100000"/>
              </a:lnSpc>
              <a:buFontTx/>
              <a:buAutoNum type="alphaLcParenR"/>
              <a:tabLst>
                <a:tab pos="720725" algn="l"/>
              </a:tabLst>
            </a:pPr>
            <a:r>
              <a:rPr lang="es-ES" altLang="es-ES" dirty="0" smtClean="0">
                <a:solidFill>
                  <a:srgbClr val="336699"/>
                </a:solidFill>
                <a:latin typeface="Century Gothic" panose="020B0502020202020204"/>
              </a:rPr>
              <a:t>Subvenciones al transporte</a:t>
            </a:r>
            <a:endParaRPr lang="es-ES" altLang="es-ES" dirty="0">
              <a:solidFill>
                <a:srgbClr val="336699"/>
              </a:solidFill>
              <a:latin typeface="Century Gothic" panose="020B0502020202020204"/>
            </a:endParaRPr>
          </a:p>
          <a:p>
            <a:pPr marL="1169988" lvl="1" indent="-457200" eaLnBrk="1" hangingPunct="1">
              <a:lnSpc>
                <a:spcPct val="100000"/>
              </a:lnSpc>
              <a:buFontTx/>
              <a:buAutoNum type="alphaLcParenR"/>
              <a:tabLst>
                <a:tab pos="720725" algn="l"/>
              </a:tabLst>
            </a:pPr>
            <a:r>
              <a:rPr lang="es-ES" altLang="es-ES" dirty="0">
                <a:solidFill>
                  <a:srgbClr val="336699"/>
                </a:solidFill>
                <a:latin typeface="Century Gothic" panose="020B0502020202020204"/>
              </a:rPr>
              <a:t>Arquitectura, vivienda y suelo</a:t>
            </a:r>
          </a:p>
          <a:p>
            <a:pPr marL="533400" indent="-533400" eaLnBrk="1" hangingPunct="1">
              <a:lnSpc>
                <a:spcPct val="100000"/>
              </a:lnSpc>
              <a:buFontTx/>
              <a:buAutoNum type="arabicPeriod"/>
              <a:tabLst>
                <a:tab pos="720725" algn="l"/>
              </a:tabLst>
            </a:pPr>
            <a:r>
              <a:rPr lang="es-ES" altLang="es-ES" b="0" kern="0" dirty="0" smtClean="0">
                <a:solidFill>
                  <a:srgbClr val="336699"/>
                </a:solidFill>
                <a:latin typeface="Century Gothic" panose="020B0502020202020204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1216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20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196752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inversiones en Red Convencional </a:t>
            </a:r>
          </a:p>
          <a:p>
            <a:pPr lvl="1" indent="-381000">
              <a:buNone/>
            </a:pPr>
            <a:r>
              <a:rPr lang="es-ES" altLang="es-ES" sz="2400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Impulso al transporte de </a:t>
            </a:r>
            <a:r>
              <a:rPr lang="es-ES" altLang="es-ES" sz="2400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mercancías </a:t>
            </a:r>
            <a:r>
              <a:rPr lang="es-ES" altLang="es-ES" sz="24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.</a:t>
            </a:r>
            <a:endParaRPr lang="es-ES" altLang="es-ES" sz="2400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lnSpc>
                <a:spcPct val="100000"/>
              </a:lnSpc>
              <a:buNone/>
            </a:pPr>
            <a:r>
              <a:rPr lang="es-ES" altLang="es-ES" sz="16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(incluye inversiones con cargo al Fondo de Accesibilidad Terrestre Portuaria)</a:t>
            </a:r>
            <a:endParaRPr lang="es-ES" altLang="es-ES" sz="2400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Nuevo acceso al </a:t>
            </a:r>
            <a:r>
              <a:rPr lang="es-ES" altLang="es-ES" sz="2200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puerto de Barcelona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pPr lvl="1"/>
            <a:r>
              <a:rPr lang="es-ES" altLang="es-ES" sz="22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Acceso al puerto de 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Castellón.</a:t>
            </a:r>
            <a:endParaRPr lang="es-ES" altLang="es-ES" sz="22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Acceso al puerto de Sagunto.</a:t>
            </a: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Variante </a:t>
            </a:r>
            <a:r>
              <a:rPr lang="es-ES" altLang="es-ES" sz="22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Camarillas.</a:t>
            </a:r>
            <a:endParaRPr lang="es-ES" altLang="es-ES" sz="22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Acceso a dársena de Escombreras (Cartagena).</a:t>
            </a:r>
          </a:p>
          <a:p>
            <a:pPr lvl="1"/>
            <a:endParaRPr lang="es-ES" altLang="es-ES" sz="22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/>
            <a:endParaRPr lang="es-ES" altLang="es-ES" sz="2200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/>
            <a:endParaRPr lang="es-ES" altLang="es-ES" sz="2200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0" indent="0">
              <a:buNone/>
            </a:pPr>
            <a:endParaRPr lang="es-ES" altLang="es-ES" sz="1200" i="1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21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196752"/>
            <a:ext cx="78488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inversiones en Red Convencional </a:t>
            </a:r>
          </a:p>
          <a:p>
            <a:pPr lvl="1" indent="-381000">
              <a:buNone/>
            </a:pPr>
            <a:r>
              <a:rPr lang="es-ES" altLang="es-ES" sz="2400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Impulso al transporte de </a:t>
            </a:r>
            <a:r>
              <a:rPr lang="es-ES" altLang="es-ES" sz="2400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mercancías:</a:t>
            </a:r>
            <a:endParaRPr lang="es-ES" altLang="es-ES" sz="2400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457200" lvl="1" indent="-98425"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s-ES" sz="16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(</a:t>
            </a:r>
            <a:r>
              <a:rPr lang="es-ES" altLang="es-ES" sz="16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incluye inversiones con cargo al Fondo de Accesibilidad Terrestre Portuaria)</a:t>
            </a:r>
            <a:endParaRPr lang="es-ES" altLang="es-ES" sz="24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Apartaderos 750m Madrid-Barcelona.</a:t>
            </a: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Acceso al puerto de Sevilla.</a:t>
            </a: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Terminal </a:t>
            </a:r>
            <a:r>
              <a:rPr lang="es-ES" altLang="es-ES" sz="22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interior puertos de Sevilla/Huelva (</a:t>
            </a:r>
            <a:r>
              <a:rPr lang="es-ES" altLang="es-ES" sz="22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Majarabique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).</a:t>
            </a: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Acceso a instalaciones del </a:t>
            </a:r>
            <a:r>
              <a:rPr lang="es-ES" altLang="es-ES" sz="22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puerto Algeciras (La 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Línea).</a:t>
            </a: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Terminal Tarragona intermodal zona centro.</a:t>
            </a:r>
            <a:endParaRPr lang="es-ES" altLang="es-ES" sz="22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Renovación del tramo </a:t>
            </a:r>
            <a:r>
              <a:rPr lang="es-ES" altLang="es-ES" sz="22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Castuera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-Cabeza de </a:t>
            </a:r>
            <a:r>
              <a:rPr lang="es-ES" altLang="es-ES" sz="22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Buey (Extremadura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):</a:t>
            </a:r>
          </a:p>
          <a:p>
            <a:pPr lvl="1"/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Adecuación </a:t>
            </a:r>
            <a:r>
              <a:rPr lang="es-ES" altLang="es-ES" sz="22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la línea </a:t>
            </a:r>
            <a:r>
              <a:rPr lang="es-ES" altLang="es-ES" sz="22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Aranda-Burgos.</a:t>
            </a:r>
          </a:p>
          <a:p>
            <a:pPr marL="457200" lvl="1" indent="0">
              <a:buNone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0" indent="0">
              <a:buNone/>
            </a:pPr>
            <a:endParaRPr lang="es-ES" altLang="es-ES" sz="1200" i="1" dirty="0" smtClean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22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258009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actuaciones en Cercanías y proximidad: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374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</a:p>
          <a:p>
            <a:pPr marL="0" indent="0" algn="ctr">
              <a:buNone/>
            </a:pPr>
            <a:endParaRPr lang="es-ES" altLang="es-ES" sz="2400" b="1" u="sng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0" indent="0" algn="ctr">
              <a:buNone/>
            </a:pPr>
            <a:r>
              <a:rPr lang="es-ES" altLang="es-ES" sz="2400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Núcleo </a:t>
            </a:r>
            <a:r>
              <a:rPr lang="es-ES" altLang="es-ES" sz="2400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es-ES" sz="2400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Cataluña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(Barcelona, Girona y Tarragona): 271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€</a:t>
            </a:r>
          </a:p>
          <a:p>
            <a:pPr lvl="1" indent="-381000">
              <a:buNone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Entre las actuaciones incluidas en el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Plan de </a:t>
            </a:r>
            <a:r>
              <a:rPr lang="es-ES" altLang="es-ES" b="1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Rodalies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destacan: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</a:rPr>
              <a:t>Mejora de la dotación, instalaciones y accesibilidad en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Estaciones.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(Destacan: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Granollers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Centre,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Lavern-Subirats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Mollet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Sant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Frost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Mollet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Santa Rosa,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Els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Monjos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Rubí, Sabadell Centre,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Sant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Cugat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del Vallés,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Sant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Miquel de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Gonteres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Sant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Joan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Despí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Viladecavalls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8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Sant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 Pol de </a:t>
            </a:r>
            <a:r>
              <a:rPr lang="es-ES" altLang="es-ES" sz="18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Mar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Figueres, Port Bou, </a:t>
            </a:r>
            <a:r>
              <a:rPr lang="es-ES" altLang="es-ES" sz="18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Francia, 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Paseo de </a:t>
            </a:r>
            <a:r>
              <a:rPr lang="es-ES" altLang="es-ES" sz="18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Gracia y </a:t>
            </a:r>
            <a:r>
              <a:rPr lang="es-ES" altLang="es-ES" sz="1800" i="1" dirty="0">
                <a:solidFill>
                  <a:srgbClr val="136F95"/>
                </a:solidFill>
                <a:latin typeface="Arial Narrow" panose="020B0606020202030204" pitchFamily="34" charset="0"/>
              </a:rPr>
              <a:t>Tarragona)</a:t>
            </a:r>
          </a:p>
          <a:p>
            <a:pPr lvl="1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Actuaciones en material rodante. </a:t>
            </a:r>
          </a:p>
          <a:p>
            <a:pPr lvl="1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Nuevo  </a:t>
            </a: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Acceso a la T-1 del Aeropuerto de El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Prat</a:t>
            </a: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.</a:t>
            </a: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>
              <a:defRPr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457200" lvl="1" indent="0">
              <a:buNone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775336" y="1228911"/>
            <a:ext cx="8019528" cy="591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23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258009"/>
            <a:ext cx="811102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actuaciones en Cercanías y proximidad: 374 M€</a:t>
            </a:r>
          </a:p>
          <a:p>
            <a:pPr marL="0" indent="0" algn="ctr">
              <a:buNone/>
            </a:pPr>
            <a:endParaRPr lang="es-ES" altLang="es-ES" sz="1000" b="1" u="sng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0" indent="0" algn="ctr">
              <a:buNone/>
            </a:pPr>
            <a:r>
              <a:rPr lang="es-ES" altLang="es-ES" sz="2400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Núcleo </a:t>
            </a:r>
            <a:r>
              <a:rPr lang="es-ES" altLang="es-ES" sz="2400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es-ES" sz="2400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Cataluña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(Barcelona, Girona y Tarragona): 271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</a:p>
          <a:p>
            <a:pPr lvl="1">
              <a:defRPr/>
            </a:pP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Obras de implantación del sistema ERTMS y aumento de la disponibilidad de GSM-R en la red de cercanías de Barcelona fase 1. Tramo </a:t>
            </a:r>
            <a:r>
              <a:rPr lang="es-ES" altLang="es-ES" dirty="0" err="1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L'Hospitalet</a:t>
            </a: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de Llobregat-Mataró (Línea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R1).</a:t>
            </a:r>
          </a:p>
          <a:p>
            <a:pPr lvl="1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Nuevo CTC e instalación de ERTMS en Barcelona y otras mejoras de instalaciones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Desdoblamiento de la línea R-3</a:t>
            </a: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Modernización y renovación de la catenaria y subestaciones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eléctricas</a:t>
            </a:r>
          </a:p>
          <a:p>
            <a:pPr lvl="1">
              <a:defRPr/>
            </a:pP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Supresión de Limitaciones temporales de Velocidad </a:t>
            </a: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Renovación integral de vía </a:t>
            </a:r>
            <a:r>
              <a:rPr lang="es-ES" altLang="es-ES" dirty="0" err="1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Maçanet-Caldes</a:t>
            </a:r>
            <a:r>
              <a:rPr lang="es-ES" altLang="es-ES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en la línea </a:t>
            </a:r>
            <a:r>
              <a:rPr lang="es-ES" altLang="es-ES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Tarragona-Barcelona-Francia</a:t>
            </a:r>
          </a:p>
          <a:p>
            <a:pPr lvl="1">
              <a:defRPr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endParaRPr lang="es-ES" altLang="es-ES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457200" lvl="1" indent="0">
              <a:buNone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5336" y="1228911"/>
            <a:ext cx="8019528" cy="591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24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268760"/>
            <a:ext cx="78950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lvl="1" indent="-381000">
              <a:buNone/>
            </a:pPr>
            <a:endParaRPr lang="es-ES" altLang="es-ES" sz="2400" b="1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buNone/>
            </a:pPr>
            <a:endParaRPr lang="es-ES" altLang="es-ES" sz="1600" b="1" u="sng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buNone/>
            </a:pPr>
            <a:r>
              <a:rPr lang="es-ES" altLang="es-ES" sz="2400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Núcleo </a:t>
            </a:r>
            <a:r>
              <a:rPr lang="es-ES" altLang="es-ES" sz="2400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es-ES" sz="2400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Madrid: </a:t>
            </a:r>
            <a:r>
              <a:rPr lang="es-ES" altLang="es-ES" sz="2400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s-ES" sz="2400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52 </a:t>
            </a:r>
            <a:r>
              <a:rPr lang="es-ES" altLang="es-ES" sz="2400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  <a:endParaRPr lang="es-ES" altLang="es-ES" sz="2400" b="1" u="sng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Mejora de la dotación y accesibilidad en 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Estaciones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pPr marL="457200" lvl="1" indent="0">
              <a:buNone/>
              <a:defRPr/>
            </a:pPr>
            <a:r>
              <a:rPr lang="es-ES" sz="1400" i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(Destacan: 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Santa Eugenia, Alcalá de Henares Universidad, Meco, Los Molinos, San José de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Valderas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Pozuelo de Alarcón, Colmenar Viejo,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Orcasitas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y Las 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Zorreras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Recoletos, Aranjuez y </a:t>
            </a:r>
            <a:r>
              <a:rPr lang="es-ES" altLang="es-ES" sz="1400" i="1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Vicálvaro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y la nueva estación de </a:t>
            </a:r>
            <a:r>
              <a:rPr lang="es-ES" altLang="es-ES" sz="1400" i="1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Mirasierra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)</a:t>
            </a:r>
            <a:endParaRPr lang="es-ES" altLang="es-ES" sz="1400" i="1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Actuaciones en material rodante.</a:t>
            </a: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Continuará 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la redacción de estudios y proyectos para el desarrollo de las Cercanías de 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Madrid (extensión a Soto del Real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San Agustín de </a:t>
            </a:r>
            <a:r>
              <a:rPr lang="es-ES" altLang="es-ES" sz="1800" dirty="0" err="1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Guadalix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y </a:t>
            </a:r>
            <a:r>
              <a:rPr lang="es-ES" altLang="es-ES" sz="18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Algete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Humanes-</a:t>
            </a:r>
            <a:r>
              <a:rPr lang="es-ES" altLang="es-ES" sz="18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Illescas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Mejorada  del Campo y otros)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Redacción 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los estudios necesarios para llevar a cabo las estaciones de </a:t>
            </a:r>
            <a:r>
              <a:rPr lang="es-ES" altLang="es-ES" sz="18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O´Donnell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Imperial y Campo de las Naciones</a:t>
            </a:r>
          </a:p>
          <a:p>
            <a:pPr lvl="1">
              <a:defRPr/>
            </a:pPr>
            <a:endParaRPr lang="es-ES" altLang="es-ES" sz="1800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457200" lvl="1" indent="0">
              <a:buNone/>
            </a:pPr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5336" y="1228911"/>
            <a:ext cx="8019528" cy="591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76065" y="1268760"/>
            <a:ext cx="8218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actuaciones en Cercanías y proximidad: </a:t>
            </a:r>
            <a:r>
              <a:rPr lang="es-ES" altLang="es-ES" sz="2400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374 </a:t>
            </a:r>
            <a:r>
              <a:rPr lang="es-ES" altLang="es-ES" sz="2400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20298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25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196752"/>
            <a:ext cx="78950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actuaciones en Cercanías y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proximidad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374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  <a:endParaRPr lang="es-ES" altLang="es-ES" b="1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buNone/>
            </a:pPr>
            <a:endParaRPr lang="es-ES" altLang="es-ES" b="1" u="sng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buNone/>
            </a:pP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Núcleo del País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Vasco: 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10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	</a:t>
            </a:r>
            <a:endParaRPr lang="es-ES" altLang="es-ES" b="1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</a:rPr>
              <a:t>Mejora de la dotación y accesibilidad en Estaciones: 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(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Destacan: Tolosa,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Beasain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Ugao-Miraballes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San </a:t>
            </a:r>
            <a:r>
              <a:rPr lang="es-ES" altLang="es-ES" sz="1400" i="1" dirty="0" err="1" smtClean="0">
                <a:solidFill>
                  <a:srgbClr val="136F95"/>
                </a:solidFill>
                <a:latin typeface="Arial Narrow" panose="020B0606020202030204" pitchFamily="34" charset="0"/>
              </a:rPr>
              <a:t>Mamés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 smtClean="0">
                <a:solidFill>
                  <a:srgbClr val="136F95"/>
                </a:solidFill>
                <a:latin typeface="Arial Narrow" panose="020B0606020202030204" pitchFamily="34" charset="0"/>
              </a:rPr>
              <a:t>Ametzola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Ordizia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Lezo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-Rentería,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Andoain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 y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Urnieta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)</a:t>
            </a:r>
            <a:endParaRPr lang="en-US" sz="1400" i="1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Actuaciones en material rodante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</a:rPr>
              <a:t>.</a:t>
            </a:r>
            <a:endParaRPr lang="es-ES" altLang="es-ES" sz="1800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Otras actuaciones en 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</a:rPr>
              <a:t>red 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(refuerzo y revestimiento de los túneles de El Callejo y del Arroyo en la línea Bilbao-Santander de ancho métrico y otros)</a:t>
            </a:r>
          </a:p>
          <a:p>
            <a:pPr marL="457200" lvl="1" indent="0">
              <a:buNone/>
              <a:defRPr/>
            </a:pP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buNone/>
              <a:defRPr/>
            </a:pP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Núcleos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Valencia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y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Murcia/Alicante: 9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</a:p>
          <a:p>
            <a:pPr lvl="1">
              <a:defRPr/>
            </a:pP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</a:rPr>
              <a:t>Mejora de la dotación y accesibilidad en 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Estaciones. 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(Destacan: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Benifaíó-Almussafes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Carcaixent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Tavernes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 de la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Valldigna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El  Puig de Santa 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María, Silla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Valencia-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Cabanyal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Valencia Nord y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Xeraco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)</a:t>
            </a: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Actuaciones en material rodante. 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5336" y="1228911"/>
            <a:ext cx="8019528" cy="591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5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26</a:t>
            </a:fld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6A FERROCARRIL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268760"/>
            <a:ext cx="789500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Principales actuaciones en Cercanías y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proximidad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s-ES" altLang="es-ES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374 </a:t>
            </a:r>
            <a:r>
              <a:rPr lang="es-ES" altLang="es-ES" b="1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</a:p>
          <a:p>
            <a:pPr lvl="1" indent="-381000">
              <a:buNone/>
            </a:pPr>
            <a:endParaRPr lang="es-ES" altLang="es-ES" b="1" u="sng" dirty="0" smtClean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buNone/>
            </a:pP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Núcleos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Cádiz,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Málaga, Sevilla: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6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</a:p>
          <a:p>
            <a:pPr lvl="1">
              <a:defRPr/>
            </a:pP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</a:rPr>
              <a:t>Mejora de la dotación y accesibilidad en 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Estaciones.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(Destacan: Virgen del 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Rocío, </a:t>
            </a:r>
            <a:r>
              <a:rPr lang="es-ES" altLang="es-ES" sz="1400" i="1" dirty="0" err="1" smtClean="0">
                <a:solidFill>
                  <a:srgbClr val="136F95"/>
                </a:solidFill>
                <a:latin typeface="Arial Narrow" panose="020B0606020202030204" pitchFamily="34" charset="0"/>
              </a:rPr>
              <a:t>Cantillana</a:t>
            </a:r>
            <a:r>
              <a:rPr lang="es-ES" altLang="es-ES" sz="1400" i="1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 y San Bernardo en Sevilla, Cádiz y Jerez)</a:t>
            </a:r>
            <a:endParaRPr lang="es-ES" altLang="es-ES" sz="1400" i="1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</a:rPr>
              <a:t>Actuaciones en material rodante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Prolongación 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de las cercanías a Marbella y </a:t>
            </a:r>
            <a:r>
              <a:rPr lang="es-ES" altLang="es-ES" sz="18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Estepona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(proyecto)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studios  en las cercanías de Sevilla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 indent="-381000">
              <a:buNone/>
              <a:defRPr/>
            </a:pP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Otros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núcleos: </a:t>
            </a:r>
            <a:r>
              <a:rPr lang="es-ES" altLang="es-ES" b="1" u="sng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26 </a:t>
            </a:r>
            <a:r>
              <a:rPr lang="es-ES" altLang="es-ES" b="1" u="sng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M€</a:t>
            </a:r>
          </a:p>
          <a:p>
            <a:pPr lvl="1">
              <a:defRPr/>
            </a:pP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Mejora de la dotación y accesibilidad en 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Estaciones.</a:t>
            </a: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es-ES" altLang="es-ES" sz="14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(Destacan: 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Lugones, Pola de Lena, Corrales,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Maliaño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Nueva Montaña,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Parbayón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Lombera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Guarnizo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Boo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Bárcena,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Valdecilla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Viérnoles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, Zurita,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Torrelavega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 Centro y </a:t>
            </a:r>
            <a:r>
              <a:rPr lang="es-ES" altLang="es-ES" sz="1400" i="1" dirty="0" err="1">
                <a:solidFill>
                  <a:srgbClr val="136F95"/>
                </a:solidFill>
                <a:latin typeface="Arial Narrow" panose="020B0606020202030204" pitchFamily="34" charset="0"/>
              </a:rPr>
              <a:t>Balsicas</a:t>
            </a:r>
            <a:r>
              <a:rPr lang="es-ES" altLang="es-ES" sz="1400" i="1" dirty="0">
                <a:solidFill>
                  <a:srgbClr val="136F95"/>
                </a:solidFill>
                <a:latin typeface="Arial Narrow" panose="020B0606020202030204" pitchFamily="34" charset="0"/>
              </a:rPr>
              <a:t>-Mar Menor, </a:t>
            </a:r>
            <a:r>
              <a:rPr lang="es-ES" altLang="es-ES" sz="14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Oviedo, Pola de </a:t>
            </a:r>
            <a:r>
              <a:rPr lang="es-ES" altLang="es-ES" sz="14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Siero</a:t>
            </a:r>
            <a:r>
              <a:rPr lang="es-ES" altLang="es-ES" sz="14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La Calzada, Santander, </a:t>
            </a:r>
            <a:r>
              <a:rPr lang="es-ES" altLang="es-ES" sz="1400" dirty="0" err="1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Renedo</a:t>
            </a:r>
            <a:r>
              <a:rPr lang="es-ES" altLang="es-ES" sz="14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, etc.</a:t>
            </a:r>
            <a:r>
              <a:rPr lang="es-ES" altLang="es-ES" sz="18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s-ES" sz="1800" dirty="0" err="1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Metrotrén</a:t>
            </a:r>
            <a:r>
              <a:rPr lang="es-ES" altLang="es-ES" sz="1800" dirty="0">
                <a:solidFill>
                  <a:srgbClr val="136F95"/>
                </a:solidFill>
                <a:latin typeface="Arial Narrow" panose="020B0606020202030204" pitchFamily="34" charset="0"/>
                <a:cs typeface="Arial" charset="0"/>
              </a:rPr>
              <a:t> de Córdoba</a:t>
            </a:r>
          </a:p>
          <a:p>
            <a:pPr lvl="1">
              <a:defRPr/>
            </a:pP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pPr lvl="1">
              <a:defRPr/>
            </a:pPr>
            <a:endParaRPr lang="es-ES" altLang="es-ES" sz="1800" dirty="0">
              <a:solidFill>
                <a:srgbClr val="136F95"/>
              </a:solidFill>
              <a:latin typeface="Arial Narrow" panose="020B0606020202030204" pitchFamily="34" charset="0"/>
              <a:cs typeface="Arial" charset="0"/>
            </a:endParaRPr>
          </a:p>
          <a:p>
            <a:endParaRPr lang="es-ES" altLang="es-ES" dirty="0" smtClean="0">
              <a:solidFill>
                <a:srgbClr val="136F9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5336" y="1228911"/>
            <a:ext cx="8019528" cy="591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7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88255" y="3789040"/>
            <a:ext cx="595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Carreteras</a:t>
            </a:r>
            <a:endParaRPr lang="es-ES" sz="2000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28</a:t>
            </a:fld>
            <a:endParaRPr lang="es-E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6B. CARRETERAS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Marcador de número de diapositiva"/>
          <p:cNvSpPr txBox="1">
            <a:spLocks/>
          </p:cNvSpPr>
          <p:nvPr/>
        </p:nvSpPr>
        <p:spPr>
          <a:xfrm>
            <a:off x="8559080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C0EDE4-A559-4240-B0A0-4984E98174C6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2780928"/>
            <a:ext cx="8569076" cy="1296144"/>
          </a:xfrm>
          <a:prstGeom prst="rect">
            <a:avLst/>
          </a:prstGeom>
          <a:ln w="25400">
            <a:solidFill>
              <a:srgbClr val="336699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ES_tradnl" altLang="es-ES" dirty="0" smtClean="0">
                <a:solidFill>
                  <a:srgbClr val="336699"/>
                </a:solidFill>
                <a:latin typeface="Century Gothic" panose="020B0502020202020204"/>
              </a:rPr>
              <a:t>A la construcción de obra nueva y a la conservación de nuestras carreteras </a:t>
            </a:r>
            <a:r>
              <a:rPr lang="es-ES_tradnl" altLang="es-ES" dirty="0">
                <a:solidFill>
                  <a:srgbClr val="336699"/>
                </a:solidFill>
                <a:latin typeface="Century Gothic" panose="020B0502020202020204"/>
              </a:rPr>
              <a:t>destinamos</a:t>
            </a:r>
            <a:r>
              <a:rPr lang="es-ES_tradnl" altLang="es-ES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  <a:r>
              <a:rPr lang="es-ES_tradnl" altLang="es-ES" b="1" dirty="0" smtClean="0">
                <a:solidFill>
                  <a:srgbClr val="336699"/>
                </a:solidFill>
                <a:latin typeface="Century Gothic" panose="020B0502020202020204"/>
              </a:rPr>
              <a:t>1.913 M€, un 10,6% </a:t>
            </a:r>
            <a:r>
              <a:rPr lang="es-ES_tradnl" altLang="es-ES" b="1" baseline="30000" dirty="0" smtClean="0">
                <a:solidFill>
                  <a:srgbClr val="336699"/>
                </a:solidFill>
                <a:latin typeface="Century Gothic" panose="020B0502020202020204"/>
              </a:rPr>
              <a:t>(*) </a:t>
            </a:r>
            <a:r>
              <a:rPr lang="es-ES_tradnl" altLang="es-ES" b="1" dirty="0" smtClean="0">
                <a:solidFill>
                  <a:srgbClr val="336699"/>
                </a:solidFill>
                <a:latin typeface="Century Gothic" panose="020B0502020202020204"/>
              </a:rPr>
              <a:t>más </a:t>
            </a:r>
            <a:r>
              <a:rPr lang="es-ES_tradnl" altLang="es-ES" dirty="0" smtClean="0">
                <a:solidFill>
                  <a:srgbClr val="336699"/>
                </a:solidFill>
                <a:latin typeface="Century Gothic" panose="020B0502020202020204"/>
              </a:rPr>
              <a:t>que lo ejecutado en 2016.</a:t>
            </a:r>
            <a:endParaRPr lang="es-ES" altLang="es-ES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3239344" y="6366370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* Descontando el gasto extraordinario en 2016 por expropiaciones en carreteras</a:t>
            </a:r>
            <a:endParaRPr lang="es-ES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29</a:t>
            </a:fld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253952"/>
            <a:ext cx="9217024" cy="5188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altLang="es-ES" sz="2000" b="1" u="sng" dirty="0" smtClean="0">
                <a:solidFill>
                  <a:srgbClr val="336699"/>
                </a:solidFill>
                <a:latin typeface="Century Gothic" panose="020B0502020202020204"/>
              </a:rPr>
              <a:t>Principales actuaciones </a:t>
            </a:r>
            <a:r>
              <a:rPr lang="es-ES" altLang="es-ES" sz="2000" u="sng" dirty="0" smtClean="0">
                <a:solidFill>
                  <a:srgbClr val="336699"/>
                </a:solidFill>
                <a:latin typeface="Century Gothic" panose="020B0502020202020204"/>
              </a:rPr>
              <a:t>de nueva construcción que se van a impulsar</a:t>
            </a: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683567" y="1868626"/>
            <a:ext cx="82410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>
              <a:buFont typeface="Arial" pitchFamily="34" charset="0"/>
              <a:buChar char="•"/>
            </a:pPr>
            <a:r>
              <a:rPr lang="es-ES" sz="2000" i="1" dirty="0">
                <a:solidFill>
                  <a:srgbClr val="336699"/>
                </a:solidFill>
                <a:latin typeface="Century Gothic" panose="020B0502020202020204"/>
              </a:rPr>
              <a:t>Autovía A-11 del </a:t>
            </a:r>
            <a:r>
              <a:rPr lang="es-ES" sz="2000" i="1" dirty="0" smtClean="0">
                <a:solidFill>
                  <a:srgbClr val="336699"/>
                </a:solidFill>
                <a:latin typeface="Century Gothic" panose="020B0502020202020204"/>
              </a:rPr>
              <a:t>Duero </a:t>
            </a:r>
            <a:endParaRPr lang="es-ES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Autovía A-12 del Camino de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Santiago </a:t>
            </a:r>
            <a:endParaRPr lang="es-ES_tradnl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Autovía A-21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Jaca-Pamplona </a:t>
            </a:r>
            <a:endParaRPr lang="es-ES_tradnl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Autovía A-22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Lleida-Huesca  </a:t>
            </a:r>
            <a:endParaRPr lang="es-ES_tradnl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Autovía A-23 tramo Huesca –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Jaca  </a:t>
            </a:r>
            <a:endParaRPr lang="es-ES_tradnl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Autovía A-33 Blanca – Font de la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Figuera </a:t>
            </a:r>
            <a:endParaRPr lang="es-ES_tradnl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Autovía A-32 Linares –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Albacete  </a:t>
            </a:r>
            <a:endParaRPr lang="es-ES_tradnl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Autovía A-44 y GR-43 de Circunvalación Exterior de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Granada  </a:t>
            </a: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Autovía </a:t>
            </a: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A-54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Lugo-Santiago </a:t>
            </a: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Autovía </a:t>
            </a: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A-56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Lugo-Ourense </a:t>
            </a: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Autovía </a:t>
            </a: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A-57 de Circunvalación de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Pontevedra  </a:t>
            </a:r>
            <a:endParaRPr lang="es-ES" sz="2000" i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Autovía </a:t>
            </a: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A-63 Oviedo-La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Espina  </a:t>
            </a: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Autovía A-67 ramal de continuidad </a:t>
            </a:r>
            <a:r>
              <a:rPr lang="es-ES_tradnl" sz="2000" i="1" dirty="0" err="1" smtClean="0">
                <a:solidFill>
                  <a:srgbClr val="336699"/>
                </a:solidFill>
                <a:latin typeface="Century Gothic" panose="020B0502020202020204"/>
              </a:rPr>
              <a:t>Sierralpando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-Barreda</a:t>
            </a: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Autovía </a:t>
            </a: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A-68 entre Zaragoza y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Pamplona  </a:t>
            </a: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Autovía </a:t>
            </a: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SE-40 de Circunvalación de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Sevilla  </a:t>
            </a:r>
          </a:p>
          <a:p>
            <a:pPr lvl="1" indent="-285750">
              <a:buFont typeface="Arial" pitchFamily="34" charset="0"/>
              <a:buChar char="•"/>
            </a:pP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La </a:t>
            </a:r>
            <a:r>
              <a:rPr lang="es-ES_tradnl" sz="2000" i="1" dirty="0">
                <a:solidFill>
                  <a:srgbClr val="336699"/>
                </a:solidFill>
                <a:latin typeface="Century Gothic" panose="020B0502020202020204"/>
              </a:rPr>
              <a:t>duplicación de la carretera N-II </a:t>
            </a:r>
            <a:r>
              <a:rPr lang="es-ES_tradnl" sz="2000" i="1" dirty="0" smtClean="0">
                <a:solidFill>
                  <a:srgbClr val="336699"/>
                </a:solidFill>
                <a:latin typeface="Century Gothic" panose="020B0502020202020204"/>
              </a:rPr>
              <a:t>en Cataluña</a:t>
            </a:r>
            <a:endParaRPr lang="es-ES_tradnl" sz="2000" i="1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395536" y="702321"/>
            <a:ext cx="6048672" cy="49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Construcción: 954,9 M€</a:t>
            </a:r>
            <a:endParaRPr lang="es-ES" sz="2400" b="1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6B. CARRETERAS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</a:t>
            </a:fld>
            <a:endParaRPr lang="es-E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78656" y="1399060"/>
            <a:ext cx="7507651" cy="4982268"/>
          </a:xfrm>
          <a:prstGeom prst="rect">
            <a:avLst/>
          </a:prstGeom>
          <a:noFill/>
          <a:ln w="25400">
            <a:solidFill>
              <a:srgbClr val="136F9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lvl="1" indent="0" algn="l">
              <a:lnSpc>
                <a:spcPct val="150000"/>
              </a:lnSpc>
              <a:buNone/>
            </a:pPr>
            <a:r>
              <a:rPr lang="es-ES" altLang="es-ES" sz="2400" dirty="0" smtClean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Los PGE-2017 no son comparables con años anteriores por los siguientes motivos:</a:t>
            </a:r>
          </a:p>
          <a:p>
            <a:pPr marL="74295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200" dirty="0" smtClean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Acuerdo de no disponibilidad que limita el presupuesto de 2017.</a:t>
            </a:r>
          </a:p>
          <a:p>
            <a:pPr marL="74295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200" dirty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Cierre contable anticipado (</a:t>
            </a:r>
            <a:r>
              <a:rPr lang="es-ES" sz="2200" dirty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Orden HAP/1169/2016, de 14 de </a:t>
            </a:r>
            <a:r>
              <a:rPr lang="es-ES" sz="2200" dirty="0" smtClean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julio)</a:t>
            </a:r>
            <a:endParaRPr lang="es-ES" sz="2200" dirty="0">
              <a:solidFill>
                <a:srgbClr val="136F95"/>
              </a:solidFill>
              <a:latin typeface="+mn-lt"/>
              <a:cs typeface="Arial" panose="020B0604020202020204" pitchFamily="34" charset="0"/>
            </a:endParaRPr>
          </a:p>
          <a:p>
            <a:pPr marL="74295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200" dirty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Presupuestos </a:t>
            </a:r>
            <a:r>
              <a:rPr lang="es-ES" altLang="es-ES" sz="2200" dirty="0" smtClean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prorrogados (6-7 meses de vigencia del nuevo presupuesto)</a:t>
            </a:r>
            <a:endParaRPr lang="es-ES" altLang="es-ES" sz="2200" dirty="0">
              <a:solidFill>
                <a:srgbClr val="136F95"/>
              </a:solidFill>
              <a:latin typeface="+mn-lt"/>
              <a:cs typeface="Arial" panose="020B0604020202020204" pitchFamily="34" charset="0"/>
            </a:endParaRPr>
          </a:p>
          <a:p>
            <a:pPr marL="74295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200" dirty="0">
                <a:solidFill>
                  <a:srgbClr val="136F95"/>
                </a:solidFill>
                <a:latin typeface="+mn-lt"/>
                <a:cs typeface="Arial" panose="020B0604020202020204" pitchFamily="34" charset="0"/>
              </a:rPr>
              <a:t>10 meses del Ejecutivo en funciones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altLang="es-ES" sz="3200" dirty="0">
              <a:solidFill>
                <a:srgbClr val="136F9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30</a:t>
            </a:fld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253952"/>
            <a:ext cx="8647112" cy="5188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Además, se continúa con la </a:t>
            </a:r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ejecución de actuaciones tan destacadas como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:</a:t>
            </a:r>
          </a:p>
          <a:p>
            <a:endParaRPr lang="es-ES_tradnl" dirty="0">
              <a:solidFill>
                <a:srgbClr val="336699"/>
              </a:solidFill>
              <a:latin typeface="Century Gothic" panose="020B0502020202020204"/>
            </a:endParaRPr>
          </a:p>
          <a:p>
            <a:endParaRPr lang="es-ES_tradnl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endParaRPr lang="es-ES_tradnl" dirty="0">
              <a:solidFill>
                <a:srgbClr val="336699"/>
              </a:solidFill>
              <a:latin typeface="Century Gothic" panose="020B0502020202020204"/>
            </a:endParaRPr>
          </a:p>
          <a:p>
            <a:endParaRPr lang="es-ES_tradnl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algn="just"/>
            <a:endParaRPr lang="es-ES_tradnl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0" indent="0" algn="just">
              <a:buNone/>
            </a:pPr>
            <a:endParaRPr lang="es-ES_tradnl" sz="2000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1043608" y="2481192"/>
            <a:ext cx="7994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Autovía A-27 entre Valls y </a:t>
            </a:r>
            <a:r>
              <a:rPr lang="es-ES_tradnl" sz="2000" dirty="0" err="1" smtClean="0">
                <a:solidFill>
                  <a:srgbClr val="336699"/>
                </a:solidFill>
                <a:latin typeface="Century Gothic" panose="020B0502020202020204"/>
              </a:rPr>
              <a:t>Montblanc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</a:p>
          <a:p>
            <a:pPr marL="3429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Autovía MU-30 del Reguerón  </a:t>
            </a:r>
          </a:p>
          <a:p>
            <a:pPr marL="3429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Autovía A-38 </a:t>
            </a:r>
            <a:r>
              <a:rPr lang="es-ES_tradnl" sz="2000" dirty="0" err="1" smtClean="0">
                <a:solidFill>
                  <a:srgbClr val="336699"/>
                </a:solidFill>
                <a:latin typeface="Century Gothic" panose="020B0502020202020204"/>
              </a:rPr>
              <a:t>Favara-Cullera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</a:p>
          <a:p>
            <a:pPr marL="3429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Tramo de la A-60 Santas Martas-León </a:t>
            </a:r>
          </a:p>
          <a:p>
            <a:pPr marL="3429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Autovía A-62 Fuentes de </a:t>
            </a:r>
            <a:r>
              <a:rPr lang="es-ES_tradnl" sz="2000" dirty="0" err="1" smtClean="0">
                <a:solidFill>
                  <a:srgbClr val="336699"/>
                </a:solidFill>
                <a:latin typeface="Century Gothic" panose="020B0502020202020204"/>
              </a:rPr>
              <a:t>Oñoro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-Frontera con Portugal </a:t>
            </a:r>
          </a:p>
          <a:p>
            <a:pPr marL="3429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Variante de </a:t>
            </a:r>
            <a:r>
              <a:rPr lang="es-ES_tradnl" sz="2000" dirty="0" err="1" smtClean="0">
                <a:solidFill>
                  <a:srgbClr val="336699"/>
                </a:solidFill>
                <a:latin typeface="Century Gothic" panose="020B0502020202020204"/>
              </a:rPr>
              <a:t>Vallirana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 y el tramo de la B-40 </a:t>
            </a:r>
            <a:r>
              <a:rPr lang="es-ES_tradnl" sz="2000" dirty="0" err="1" smtClean="0">
                <a:solidFill>
                  <a:srgbClr val="336699"/>
                </a:solidFill>
                <a:latin typeface="Century Gothic" panose="020B0502020202020204"/>
              </a:rPr>
              <a:t>Olesa-Viladecavalls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</a:p>
          <a:p>
            <a:pPr marL="3429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Autovía de conexión entre Ronda litoral y C-32 (</a:t>
            </a:r>
            <a:r>
              <a:rPr lang="es-ES_tradnl" sz="2000" dirty="0" err="1" smtClean="0">
                <a:solidFill>
                  <a:srgbClr val="336699"/>
                </a:solidFill>
                <a:latin typeface="Century Gothic" panose="020B0502020202020204"/>
              </a:rPr>
              <a:t>Baix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 Llobregat)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6B. CARRETERAS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31</a:t>
            </a:fld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253952"/>
            <a:ext cx="8647112" cy="5188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Nuevos Accesos viarios a Puertos y Aeropuertos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:</a:t>
            </a:r>
          </a:p>
          <a:p>
            <a:pPr marL="0" indent="0" algn="just">
              <a:buNone/>
            </a:pPr>
            <a:endParaRPr lang="es-ES_tradnl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Acceso </a:t>
            </a:r>
            <a:r>
              <a:rPr lang="es-ES_tradnl" sz="2000" dirty="0">
                <a:solidFill>
                  <a:srgbClr val="336699"/>
                </a:solidFill>
                <a:latin typeface="Century Gothic" panose="020B0502020202020204"/>
              </a:rPr>
              <a:t>Sur al Puerto de 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Barcelona </a:t>
            </a:r>
          </a:p>
          <a:p>
            <a:pPr lvl="1" algn="just"/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Acceso al Puerto del </a:t>
            </a:r>
            <a:r>
              <a:rPr lang="es-ES_tradnl" sz="2000" dirty="0" err="1" smtClean="0">
                <a:solidFill>
                  <a:srgbClr val="336699"/>
                </a:solidFill>
                <a:latin typeface="Century Gothic" panose="020B0502020202020204"/>
              </a:rPr>
              <a:t>Musel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 (Gijón) </a:t>
            </a:r>
          </a:p>
          <a:p>
            <a:pPr lvl="1" algn="just"/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Acceso al Puerto de Gandía</a:t>
            </a:r>
          </a:p>
          <a:p>
            <a:pPr lvl="1" algn="just"/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Acceso </a:t>
            </a:r>
            <a:r>
              <a:rPr lang="es-ES_tradnl" sz="2000" dirty="0">
                <a:solidFill>
                  <a:srgbClr val="336699"/>
                </a:solidFill>
                <a:latin typeface="Century Gothic" panose="020B0502020202020204"/>
              </a:rPr>
              <a:t>Norte y Sur al Puerto de 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Algeciras </a:t>
            </a:r>
          </a:p>
          <a:p>
            <a:pPr lvl="1" algn="just"/>
            <a:r>
              <a:rPr lang="es-ES_tradnl" sz="2000" dirty="0">
                <a:solidFill>
                  <a:srgbClr val="336699"/>
                </a:solidFill>
                <a:latin typeface="Century Gothic" panose="020B0502020202020204"/>
              </a:rPr>
              <a:t>Ramal de acceso directo al Puerto 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de Santander </a:t>
            </a: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Acceso </a:t>
            </a:r>
            <a:r>
              <a:rPr lang="es-ES_tradnl" sz="2000" dirty="0">
                <a:solidFill>
                  <a:srgbClr val="336699"/>
                </a:solidFill>
                <a:latin typeface="Century Gothic" panose="020B0502020202020204"/>
              </a:rPr>
              <a:t>Norte al A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eropuerto </a:t>
            </a:r>
            <a:r>
              <a:rPr lang="es-ES_tradnl" sz="2000" dirty="0">
                <a:solidFill>
                  <a:srgbClr val="336699"/>
                </a:solidFill>
                <a:latin typeface="Century Gothic" panose="020B0502020202020204"/>
              </a:rPr>
              <a:t>de Málaga </a:t>
            </a:r>
            <a:endParaRPr lang="es-ES_tradnl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Acceso </a:t>
            </a:r>
            <a:r>
              <a:rPr lang="es-ES_tradnl" sz="2000" dirty="0">
                <a:solidFill>
                  <a:srgbClr val="336699"/>
                </a:solidFill>
                <a:latin typeface="Century Gothic" panose="020B0502020202020204"/>
              </a:rPr>
              <a:t>al Aeropuerto de </a:t>
            </a:r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Valencia</a:t>
            </a:r>
            <a:r>
              <a:rPr lang="es-ES_tradnl" sz="2000" dirty="0">
                <a:solidFill>
                  <a:srgbClr val="336699"/>
                </a:solidFill>
                <a:latin typeface="Century Gothic" panose="020B0502020202020204"/>
              </a:rPr>
              <a:t> </a:t>
            </a:r>
            <a:endParaRPr lang="es-ES_tradnl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r>
              <a:rPr lang="es-ES_tradnl" sz="2000" dirty="0" smtClean="0">
                <a:solidFill>
                  <a:srgbClr val="336699"/>
                </a:solidFill>
                <a:latin typeface="Century Gothic" panose="020B0502020202020204"/>
              </a:rPr>
              <a:t>Acceso al Aeropuerto de Alicante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6B. CARRETERAS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32</a:t>
            </a:fld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6358" y="1340768"/>
            <a:ext cx="8647112" cy="47493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s-ES_tradnl" sz="2200" dirty="0">
                <a:solidFill>
                  <a:srgbClr val="336699"/>
                </a:solidFill>
                <a:latin typeface="Century Gothic" panose="020B0502020202020204"/>
              </a:rPr>
              <a:t>La </a:t>
            </a:r>
            <a:r>
              <a:rPr lang="es-ES_tradnl" sz="2200" b="1" dirty="0" smtClean="0">
                <a:solidFill>
                  <a:srgbClr val="336699"/>
                </a:solidFill>
                <a:latin typeface="Century Gothic" panose="020B0502020202020204"/>
              </a:rPr>
              <a:t>conservación en carreteras</a:t>
            </a:r>
            <a:r>
              <a:rPr lang="es-ES_tradnl" sz="2200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  <a:r>
              <a:rPr lang="es-ES_tradnl" sz="2200" dirty="0">
                <a:solidFill>
                  <a:srgbClr val="336699"/>
                </a:solidFill>
                <a:latin typeface="Century Gothic" panose="020B0502020202020204"/>
              </a:rPr>
              <a:t>es </a:t>
            </a:r>
            <a:r>
              <a:rPr lang="es-ES_tradnl" sz="2200" dirty="0" smtClean="0">
                <a:solidFill>
                  <a:srgbClr val="336699"/>
                </a:solidFill>
                <a:latin typeface="Century Gothic" panose="020B0502020202020204"/>
              </a:rPr>
              <a:t>una </a:t>
            </a:r>
            <a:r>
              <a:rPr lang="es-ES_tradnl" sz="2200" dirty="0">
                <a:solidFill>
                  <a:srgbClr val="336699"/>
                </a:solidFill>
                <a:latin typeface="Century Gothic" panose="020B0502020202020204"/>
              </a:rPr>
              <a:t>prioridad del </a:t>
            </a:r>
            <a:r>
              <a:rPr lang="es-ES_tradnl" sz="2200" dirty="0" smtClean="0">
                <a:solidFill>
                  <a:srgbClr val="336699"/>
                </a:solidFill>
                <a:latin typeface="Century Gothic" panose="020B0502020202020204"/>
              </a:rPr>
              <a:t>Gobierno.</a:t>
            </a:r>
          </a:p>
          <a:p>
            <a:pPr algn="just">
              <a:lnSpc>
                <a:spcPct val="120000"/>
              </a:lnSpc>
            </a:pPr>
            <a:r>
              <a:rPr lang="es-ES" sz="2200" b="1" dirty="0" smtClean="0">
                <a:solidFill>
                  <a:srgbClr val="336699"/>
                </a:solidFill>
                <a:latin typeface="Century Gothic" panose="020B0502020202020204"/>
              </a:rPr>
              <a:t>Conservación y seguridad vial: 958,1 M€ </a:t>
            </a:r>
          </a:p>
          <a:p>
            <a:pPr lvl="1" algn="just">
              <a:lnSpc>
                <a:spcPct val="120000"/>
              </a:lnSpc>
              <a:buFontTx/>
              <a:buChar char="–"/>
            </a:pPr>
            <a:r>
              <a:rPr lang="es-ES" sz="2200" dirty="0" smtClean="0">
                <a:solidFill>
                  <a:srgbClr val="336699"/>
                </a:solidFill>
                <a:latin typeface="Century Gothic" panose="020B0502020202020204"/>
              </a:rPr>
              <a:t>Conservación integral: </a:t>
            </a:r>
            <a:r>
              <a:rPr lang="es-ES" sz="2200" b="1" dirty="0" smtClean="0">
                <a:solidFill>
                  <a:srgbClr val="336699"/>
                </a:solidFill>
                <a:latin typeface="Century Gothic" panose="020B0502020202020204"/>
              </a:rPr>
              <a:t>380 M€</a:t>
            </a:r>
          </a:p>
          <a:p>
            <a:pPr lvl="1" algn="just">
              <a:lnSpc>
                <a:spcPct val="120000"/>
              </a:lnSpc>
              <a:buFontTx/>
              <a:buChar char="–"/>
            </a:pPr>
            <a:r>
              <a:rPr lang="es-ES" sz="2200" dirty="0" smtClean="0">
                <a:solidFill>
                  <a:srgbClr val="336699"/>
                </a:solidFill>
                <a:latin typeface="Century Gothic" panose="020B0502020202020204"/>
              </a:rPr>
              <a:t>Autovías de Primera Generación: </a:t>
            </a:r>
            <a:r>
              <a:rPr lang="es-ES" sz="2200" b="1" dirty="0" smtClean="0">
                <a:solidFill>
                  <a:srgbClr val="336699"/>
                </a:solidFill>
                <a:latin typeface="Century Gothic" panose="020B0502020202020204"/>
              </a:rPr>
              <a:t>300 M€ </a:t>
            </a:r>
          </a:p>
          <a:p>
            <a:pPr lvl="1" algn="just">
              <a:lnSpc>
                <a:spcPct val="120000"/>
              </a:lnSpc>
              <a:buFontTx/>
              <a:buChar char="–"/>
            </a:pPr>
            <a:r>
              <a:rPr lang="es-ES" sz="2200" dirty="0" smtClean="0">
                <a:solidFill>
                  <a:srgbClr val="336699"/>
                </a:solidFill>
                <a:latin typeface="Century Gothic" panose="020B0502020202020204"/>
              </a:rPr>
              <a:t>Obras de rehabilitación y conservación: </a:t>
            </a:r>
            <a:r>
              <a:rPr lang="es-ES" sz="2200" b="1" dirty="0" smtClean="0">
                <a:solidFill>
                  <a:srgbClr val="336699"/>
                </a:solidFill>
                <a:latin typeface="Century Gothic" panose="020B0502020202020204"/>
              </a:rPr>
              <a:t>271 M€</a:t>
            </a:r>
            <a:r>
              <a:rPr lang="es-ES" sz="2200" dirty="0" smtClean="0">
                <a:solidFill>
                  <a:srgbClr val="336699"/>
                </a:solidFill>
                <a:latin typeface="Century Gothic" panose="020B0502020202020204"/>
              </a:rPr>
              <a:t> (DGC: 197 M€ + SEITT: 74M€)</a:t>
            </a:r>
            <a:endParaRPr lang="es-ES" altLang="es-ES" sz="2200" kern="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>
              <a:lnSpc>
                <a:spcPct val="120000"/>
              </a:lnSpc>
              <a:buFontTx/>
              <a:buChar char="–"/>
            </a:pPr>
            <a:r>
              <a:rPr lang="es-ES" altLang="es-ES" sz="2200" kern="0" dirty="0" smtClean="0">
                <a:solidFill>
                  <a:srgbClr val="336699"/>
                </a:solidFill>
                <a:latin typeface="Century Gothic" panose="020B0502020202020204"/>
              </a:rPr>
              <a:t>Asistencias técnicas: </a:t>
            </a:r>
            <a:r>
              <a:rPr lang="es-ES" altLang="es-ES" sz="2200" b="1" kern="0" dirty="0">
                <a:solidFill>
                  <a:srgbClr val="336699"/>
                </a:solidFill>
                <a:latin typeface="Century Gothic" panose="020B0502020202020204"/>
              </a:rPr>
              <a:t>7</a:t>
            </a:r>
            <a:r>
              <a:rPr lang="es-ES" altLang="es-ES" sz="2200" b="1" kern="0" dirty="0" smtClean="0">
                <a:solidFill>
                  <a:srgbClr val="336699"/>
                </a:solidFill>
                <a:latin typeface="Century Gothic" panose="020B0502020202020204"/>
              </a:rPr>
              <a:t> M€</a:t>
            </a:r>
          </a:p>
          <a:p>
            <a:pPr marL="457200" lvl="1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endParaRPr lang="es-ES" altLang="es-ES" sz="2200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6B. CARRETERAS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33</a:t>
            </a:fld>
            <a:endParaRPr lang="es-E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6B. CARRETERAS </a:t>
            </a:r>
          </a:p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(SUBVENCIONES Y TRANSFERENCIAS)</a:t>
            </a:r>
            <a:b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196752"/>
            <a:ext cx="8791128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es-ES_tradnl" alt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Además destinamos a convenios para la construcción de carreteras de otras administraciones </a:t>
            </a:r>
            <a:r>
              <a:rPr lang="es-ES" b="1" dirty="0" smtClean="0">
                <a:solidFill>
                  <a:srgbClr val="336699"/>
                </a:solidFill>
                <a:latin typeface="Century Gothic" panose="020B0502020202020204"/>
              </a:rPr>
              <a:t>208,4 M€,</a:t>
            </a: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 con los que financiamos la construcción de infraestructuras promovidas por </a:t>
            </a:r>
            <a:r>
              <a:rPr lang="es-ES" dirty="0">
                <a:solidFill>
                  <a:srgbClr val="336699"/>
                </a:solidFill>
                <a:latin typeface="Century Gothic" panose="020B0502020202020204"/>
              </a:rPr>
              <a:t>c</a:t>
            </a: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omunidades autónomas y entidades locales.</a:t>
            </a:r>
          </a:p>
          <a:p>
            <a:pPr lvl="1" algn="just"/>
            <a:endParaRPr lang="es-ES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r>
              <a:rPr lang="es-ES" dirty="0">
                <a:solidFill>
                  <a:srgbClr val="336699"/>
                </a:solidFill>
                <a:latin typeface="Century Gothic" panose="020B0502020202020204"/>
              </a:rPr>
              <a:t>D</a:t>
            </a: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edicamos a Subvenciones para autopistas de peaje </a:t>
            </a:r>
            <a:r>
              <a:rPr lang="es-ES" b="1" dirty="0" smtClean="0">
                <a:solidFill>
                  <a:srgbClr val="336699"/>
                </a:solidFill>
                <a:latin typeface="Century Gothic" panose="020B0502020202020204"/>
              </a:rPr>
              <a:t>32,7 M€</a:t>
            </a: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,</a:t>
            </a:r>
            <a:r>
              <a:rPr lang="es-ES" b="1" dirty="0" smtClean="0">
                <a:solidFill>
                  <a:srgbClr val="336699"/>
                </a:solidFill>
                <a:latin typeface="Century Gothic" panose="020B0502020202020204"/>
              </a:rPr>
              <a:t> que aplicamos a los convenios vigentes </a:t>
            </a: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para potenciar su uso, en especial para los </a:t>
            </a:r>
            <a:r>
              <a:rPr lang="es-ES" b="1" dirty="0" smtClean="0">
                <a:solidFill>
                  <a:srgbClr val="336699"/>
                </a:solidFill>
                <a:latin typeface="Century Gothic" panose="020B0502020202020204"/>
              </a:rPr>
              <a:t>vehículos pesados</a:t>
            </a:r>
            <a:r>
              <a:rPr lang="es-ES" dirty="0">
                <a:solidFill>
                  <a:srgbClr val="336699"/>
                </a:solidFill>
                <a:latin typeface="Century Gothic" panose="020B0502020202020204"/>
              </a:rPr>
              <a:t>.</a:t>
            </a:r>
            <a:endParaRPr lang="es-ES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endParaRPr lang="es-ES_tradnl" alt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endParaRPr lang="en-US" alt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/>
            <a:endParaRPr lang="en-US" alt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457200" lvl="1" indent="0" algn="just">
              <a:buNone/>
            </a:pPr>
            <a:endParaRPr lang="en-US" altLang="es-ES" sz="2000" dirty="0">
              <a:solidFill>
                <a:srgbClr val="336699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13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9" y="378904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Transporte aéreo</a:t>
            </a:r>
            <a:endParaRPr lang="es-ES" sz="2000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35</a:t>
            </a:fld>
            <a:endParaRPr lang="es-E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39952" y="44624"/>
            <a:ext cx="50040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6C. TRANSPORTE AÉREO</a:t>
            </a:r>
            <a:endParaRPr lang="es-ES" altLang="es-ES" sz="1800" b="1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8280920" cy="544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Fomento destina un total 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de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 </a:t>
            </a:r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809 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M€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 a aeropuertos, navegación aérea y seguridad aérea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El Grupo Enaire invierte en los aeropuertos y en los sistemas de navegación aérea  604 M€ (</a:t>
            </a:r>
            <a:r>
              <a:rPr lang="es-ES" altLang="es-ES" b="1" dirty="0" err="1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Aena</a:t>
            </a:r>
            <a:r>
              <a:rPr lang="es-ES" altLang="es-ES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 534 M€ y Enaire 70 M€)</a:t>
            </a: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.</a:t>
            </a:r>
            <a:endParaRPr lang="es-ES" altLang="es-ES" b="1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Enaire, como proveedor de servicios de navegación aérea, realiza el esfuerzo inversor necesario para la modernización de los sistemas e instalaciones de navegación aérea de acuerdo a los </a:t>
            </a:r>
            <a:r>
              <a:rPr lang="es-ES" altLang="es-ES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requerimientos del Cielo Único Europeo. </a:t>
            </a:r>
            <a:endParaRPr lang="es-ES" altLang="es-ES" sz="44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36</a:t>
            </a:fld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836712"/>
            <a:ext cx="8280151" cy="602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Como </a:t>
            </a:r>
            <a:r>
              <a:rPr lang="es-ES" sz="1500" b="1" dirty="0" smtClean="0">
                <a:solidFill>
                  <a:srgbClr val="336699"/>
                </a:solidFill>
                <a:latin typeface="Century Gothic" panose="020B0502020202020204"/>
              </a:rPr>
              <a:t>principales actuaciones de </a:t>
            </a:r>
            <a:r>
              <a:rPr lang="es-ES" sz="1500" b="1" dirty="0" err="1" smtClean="0">
                <a:solidFill>
                  <a:srgbClr val="336699"/>
                </a:solidFill>
                <a:latin typeface="Century Gothic" panose="020B0502020202020204"/>
              </a:rPr>
              <a:t>Aena</a:t>
            </a:r>
            <a:r>
              <a:rPr lang="es-ES" sz="1500" b="1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destacan: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Adecuación General de la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Plataforma, Repavimentación de la Pista y Actuaciones </a:t>
            </a: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E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stratégicas del Plan de Calidad </a:t>
            </a: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en Tenerife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Sur.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Regeneración de la Pista 07L-25R y remodelación de la Plataforma y del Edificio Dique </a:t>
            </a: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Sur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en </a:t>
            </a: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Barcelona-El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Prat.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Recrecido de la Pista Sur, reconstrucción de la Plataforma B y Adecuación de Puertas H-6, H-7 y H-8 en Palma de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Mallorca.</a:t>
            </a:r>
            <a:endParaRPr lang="es-ES" sz="15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Regeneración de la Pista 18L-36R de Adolfo Suárez Madrid-Barajas.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Recrecido de Pista en Valladolid.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Adecuación de las Plataformas Aviación General en el Aeropuerto de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Ibiza.</a:t>
            </a:r>
            <a:endParaRPr lang="es-ES" sz="15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Suministro e instalación de pasarelas de embarque en Málaga-Costa del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Sol.</a:t>
            </a:r>
            <a:endParaRPr lang="es-ES" sz="15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Adecuación del Campo de Vuelos de La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Palma.</a:t>
            </a:r>
            <a:endParaRPr lang="es-ES" sz="15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Remodelación Galería Comercial y Sala de Embarque para adaptación a Normativa Contra Incendios de Gran Canaria. 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Mejora del Drenaje en Alicante.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Adecuación al Reglamento Eléctrico de Baja Tensión en los Edificios Terminales de Sevilla.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Adecuación de la cubierta del Edificio Terminal (Fase II) en Bilbao.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Adecuación de Plataforma (fase II) en Lanzarote. 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Remodelación de la terraza del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Edificio Terminal </a:t>
            </a:r>
            <a:r>
              <a:rPr lang="es-ES" sz="1500" dirty="0">
                <a:solidFill>
                  <a:srgbClr val="336699"/>
                </a:solidFill>
                <a:latin typeface="Century Gothic" panose="020B0502020202020204"/>
              </a:rPr>
              <a:t>de </a:t>
            </a: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Almería.</a:t>
            </a:r>
            <a:endParaRPr lang="es-ES" sz="15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1500" dirty="0" smtClean="0">
                <a:solidFill>
                  <a:srgbClr val="336699"/>
                </a:solidFill>
                <a:latin typeface="Century Gothic" panose="020B0502020202020204"/>
              </a:rPr>
              <a:t>Instalación de Sistemas Automatizados para equipajes de mano en Filtros de Seguridad en los Aeropuertos de la Red.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endParaRPr lang="es-ES" sz="15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None/>
              <a:defRPr/>
            </a:pPr>
            <a:endParaRPr lang="es-ES" sz="15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None/>
              <a:defRPr/>
            </a:pPr>
            <a:endParaRPr lang="es-ES" sz="15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1950" indent="-361950" algn="just">
              <a:buNone/>
              <a:defRPr/>
            </a:pPr>
            <a:endParaRPr lang="es-ES" sz="15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 eaLnBrk="0" hangingPunct="0">
              <a:buFont typeface="Wingdings" pitchFamily="2" charset="2"/>
              <a:buChar char="§"/>
              <a:tabLst>
                <a:tab pos="361950" algn="l"/>
              </a:tabLst>
              <a:defRPr/>
            </a:pPr>
            <a:endParaRPr lang="es-ES" sz="1500" dirty="0" smtClean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39952" y="44624"/>
            <a:ext cx="50040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6C. TRANSPORTE AÉREO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37</a:t>
            </a:fld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836712"/>
            <a:ext cx="8280151" cy="53292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Como </a:t>
            </a:r>
            <a:r>
              <a:rPr lang="es-ES" b="1" dirty="0" smtClean="0">
                <a:solidFill>
                  <a:srgbClr val="336699"/>
                </a:solidFill>
                <a:latin typeface="Century Gothic" panose="020B0502020202020204"/>
              </a:rPr>
              <a:t>principales actuaciones de </a:t>
            </a:r>
            <a:r>
              <a:rPr lang="es-ES" b="1" dirty="0" err="1" smtClean="0">
                <a:solidFill>
                  <a:srgbClr val="336699"/>
                </a:solidFill>
                <a:latin typeface="Century Gothic" panose="020B0502020202020204"/>
              </a:rPr>
              <a:t>Enaire</a:t>
            </a:r>
            <a:r>
              <a:rPr lang="es-ES" b="1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  <a:r>
              <a:rPr lang="es-ES" dirty="0" smtClean="0">
                <a:solidFill>
                  <a:srgbClr val="336699"/>
                </a:solidFill>
                <a:latin typeface="Century Gothic" panose="020B0502020202020204"/>
              </a:rPr>
              <a:t>destacan: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Evolución del </a:t>
            </a:r>
            <a:r>
              <a:rPr 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sistema automatizado de control de tránsito aéreo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(SACTA) en los centros de control de Madrid, Barcelona, Sevilla y Gran Canaria, y en los centros de control de área terminal de Palma de Mallorca , Zaragoza, Santiago, Valencia y Málaga. 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M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odernización de los </a:t>
            </a:r>
            <a:r>
              <a:rPr 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sistemas de comunicaciones de voz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en el Centro de Control de Madrid e implantación de nuevas funcionalidades por </a:t>
            </a:r>
            <a:r>
              <a:rPr 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enlace de datos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, en los centros de control de Madrid, Barcelona, Sevilla y Canarias 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I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nstalación de </a:t>
            </a:r>
            <a:r>
              <a:rPr 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nuevos radares de última generación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en Málaga, Lanzarote y puesta en servicio de un nuevo radar en Cancho Blanco (Cáceres).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Optimización  del diseño del espacio aéreo incorporando nuevos </a:t>
            </a:r>
            <a:r>
              <a:rPr 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procedimientos satelitales. 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Renovación tecnológica de </a:t>
            </a:r>
            <a:r>
              <a:rPr 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sistemas de navegación aérea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en los aeropuertos de Santander, Vigo, Bilbao, San Sebastián y Melilla</a:t>
            </a:r>
          </a:p>
          <a:p>
            <a:pPr marL="365125" indent="-365125" algn="just">
              <a:buFont typeface="Wingdings" pitchFamily="2" charset="2"/>
              <a:buChar char="§"/>
              <a:defRPr/>
            </a:pPr>
            <a:endParaRPr 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None/>
              <a:defRPr/>
            </a:pPr>
            <a:endParaRPr 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>
              <a:buNone/>
              <a:defRPr/>
            </a:pPr>
            <a:endParaRPr 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1950" indent="-361950" algn="just">
              <a:buNone/>
              <a:defRPr/>
            </a:pPr>
            <a:endParaRPr 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65125" indent="-365125" algn="just" eaLnBrk="0" hangingPunct="0">
              <a:buFont typeface="Wingdings" pitchFamily="2" charset="2"/>
              <a:buChar char="§"/>
              <a:tabLst>
                <a:tab pos="361950" algn="l"/>
              </a:tabLst>
              <a:defRPr/>
            </a:pPr>
            <a:endParaRPr lang="es-ES" dirty="0" smtClean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39952" y="44624"/>
            <a:ext cx="50040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6C. TRANSPORTE AÉREO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88255" y="3789040"/>
            <a:ext cx="595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Puertos y seguridad marítima</a:t>
            </a:r>
            <a:endParaRPr lang="es-ES" sz="2000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39</a:t>
            </a:fld>
            <a:endParaRPr lang="es-E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Marcador de número de diapositiva"/>
          <p:cNvSpPr txBox="1">
            <a:spLocks/>
          </p:cNvSpPr>
          <p:nvPr/>
        </p:nvSpPr>
        <p:spPr>
          <a:xfrm>
            <a:off x="8559080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C0EDE4-A559-4240-B0A0-4984E98174C6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559080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C0EDE4-A559-4240-B0A0-4984E98174C6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0300" y="836712"/>
            <a:ext cx="8856984" cy="149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El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presupuesto total de inversiones en Puertos del Estado asciende a 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864 M€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, con el siguiente desglose(*):</a:t>
            </a:r>
          </a:p>
          <a:p>
            <a:pPr marL="0" indent="0" algn="l">
              <a:lnSpc>
                <a:spcPct val="150000"/>
              </a:lnSpc>
              <a:buNone/>
            </a:pPr>
            <a:endParaRPr lang="es-ES" altLang="es-ES" sz="20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8507" y="6530677"/>
            <a:ext cx="8190023" cy="3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s-ES" altLang="es-ES" sz="1200" dirty="0">
                <a:solidFill>
                  <a:srgbClr val="136F95"/>
                </a:solidFill>
                <a:latin typeface="Century Gothic" panose="020B0502020202020204"/>
                <a:cs typeface="Arial" panose="020B0604020202020204" pitchFamily="34" charset="0"/>
              </a:rPr>
              <a:t>(*) Inversión en obras de las Autoridades Portuarias y Puertos del Estado</a:t>
            </a:r>
            <a:endParaRPr lang="es-ES" altLang="es-ES" sz="1200" b="1" dirty="0">
              <a:solidFill>
                <a:srgbClr val="136F95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1" y="2276872"/>
            <a:ext cx="8535140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</a:t>
            </a:fld>
            <a:endParaRPr lang="es-ES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 OBJETIVOS DEL PGE´2017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1268760"/>
            <a:ext cx="76328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s-ES" altLang="es-ES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altLang="es-ES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Consolidar la creación de empleo y el crecimiento económico</a:t>
            </a:r>
            <a:endParaRPr lang="es-ES" altLang="es-ES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altLang="es-ES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altLang="es-ES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Cumplir con el objetivo de déficit público (3,1%)</a:t>
            </a:r>
          </a:p>
          <a:p>
            <a:pPr marL="0" indent="0">
              <a:lnSpc>
                <a:spcPct val="150000"/>
              </a:lnSpc>
              <a:buNone/>
            </a:pPr>
            <a:endParaRPr lang="es-ES" altLang="es-ES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40</a:t>
            </a:fld>
            <a:endParaRPr lang="es-ES" dirty="0"/>
          </a:p>
        </p:txBody>
      </p:sp>
      <p:sp>
        <p:nvSpPr>
          <p:cNvPr id="4" name="8 Marcador de número de diapositiva"/>
          <p:cNvSpPr txBox="1">
            <a:spLocks/>
          </p:cNvSpPr>
          <p:nvPr/>
        </p:nvSpPr>
        <p:spPr>
          <a:xfrm>
            <a:off x="8559080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C0EDE4-A559-4240-B0A0-4984E98174C6}" type="slidenum">
              <a:rPr lang="es-ES" smtClean="0"/>
              <a:pPr/>
              <a:t>40</a:t>
            </a:fld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196752"/>
            <a:ext cx="83529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r>
              <a:rPr 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Con la consolidación del </a:t>
            </a:r>
            <a:r>
              <a:rPr lang="es-ES" sz="20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Fondo Financiero de Accesibilidad Terrestre Portuaria 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para la mejora de las condiciones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de accesibilidad 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terrestre a los puertos (viaria y, sobre todo, ferroviaria), está previsto que se inviertan </a:t>
            </a:r>
            <a:r>
              <a:rPr lang="es-ES" sz="20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226,8 M€ en accesos a puertos en 2017 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(de los cuales 138,9 M€ corresponden al Fondo Financiero).</a:t>
            </a:r>
            <a:endParaRPr lang="es-ES" altLang="es-ES" sz="20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altLang="es-ES" sz="20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Por último, además de la inversión presupuestaria, está previsto que la inversión privada en los Puertos de Estado alcance los 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981 M€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en 2017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,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lo que supone un incremento del 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65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% 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respecto a la ejecución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del 2016.</a:t>
            </a:r>
            <a:endParaRPr lang="es-ES" altLang="es-ES" sz="2000" b="1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altLang="es-ES" sz="20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altLang="es-ES" sz="20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41</a:t>
            </a:fld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548680"/>
            <a:ext cx="8856984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defRPr/>
            </a:pPr>
            <a:endParaRPr lang="es-ES" sz="2000" b="1" dirty="0">
              <a:solidFill>
                <a:srgbClr val="336699"/>
              </a:solidFill>
              <a:latin typeface="Century Gothic" panose="020B0502020202020204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s-ES" sz="2000" b="1" i="1" u="sng" dirty="0" smtClean="0">
                <a:solidFill>
                  <a:srgbClr val="336699"/>
                </a:solidFill>
                <a:latin typeface="Century Gothic" panose="020B0502020202020204"/>
              </a:rPr>
              <a:t>Obras </a:t>
            </a:r>
            <a:r>
              <a:rPr lang="es-ES" sz="2000" b="1" i="1" u="sng" dirty="0">
                <a:solidFill>
                  <a:srgbClr val="336699"/>
                </a:solidFill>
                <a:latin typeface="Century Gothic" panose="020B0502020202020204"/>
              </a:rPr>
              <a:t>portuarias más destacables del Presupuesto 2017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000" b="1" u="sng" dirty="0">
              <a:solidFill>
                <a:srgbClr val="336699"/>
              </a:solidFill>
              <a:latin typeface="Century Gothic" panose="020B0502020202020204"/>
            </a:endParaRPr>
          </a:p>
          <a:p>
            <a:pPr marL="0" lvl="0" indent="0" algn="just">
              <a:lnSpc>
                <a:spcPct val="110000"/>
              </a:lnSpc>
              <a:buNone/>
              <a:defRPr/>
            </a:pPr>
            <a:r>
              <a:rPr lang="es-ES" sz="2000" b="1" u="sng" dirty="0">
                <a:solidFill>
                  <a:srgbClr val="336699"/>
                </a:solidFill>
                <a:latin typeface="Century Gothic" panose="020B0502020202020204"/>
              </a:rPr>
              <a:t>Autoridad portuaria de A Coruña</a:t>
            </a:r>
            <a:r>
              <a:rPr 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.-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Tiene 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un presupuesto de inversiones de </a:t>
            </a:r>
            <a:r>
              <a:rPr lang="es-ES" sz="2000" b="1" dirty="0">
                <a:solidFill>
                  <a:srgbClr val="336699"/>
                </a:solidFill>
                <a:latin typeface="Century Gothic" panose="020B0502020202020204"/>
              </a:rPr>
              <a:t>20,3 M€ 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. Las actuaciones más destacadas son:</a:t>
            </a:r>
          </a:p>
          <a:p>
            <a:pPr marL="447675" lvl="1" indent="-266700" algn="just">
              <a:lnSpc>
                <a:spcPct val="110000"/>
              </a:lnSpc>
              <a:buNone/>
              <a:defRPr/>
            </a:pP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		- Ampliación Muelle A2-A3 en Punta </a:t>
            </a:r>
            <a:r>
              <a:rPr lang="es-ES" sz="2000" dirty="0" err="1">
                <a:solidFill>
                  <a:srgbClr val="336699"/>
                </a:solidFill>
                <a:latin typeface="Century Gothic" panose="020B0502020202020204"/>
              </a:rPr>
              <a:t>Langosteira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 	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	</a:t>
            </a: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447675" lvl="1" indent="-266700" algn="just">
              <a:lnSpc>
                <a:spcPct val="110000"/>
              </a:lnSpc>
              <a:buNone/>
              <a:defRPr/>
            </a:pP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		- Habilitación zona </a:t>
            </a:r>
            <a:r>
              <a:rPr lang="es-ES" sz="2000" dirty="0" err="1" smtClean="0">
                <a:solidFill>
                  <a:srgbClr val="336699"/>
                </a:solidFill>
                <a:latin typeface="Century Gothic" panose="020B0502020202020204"/>
              </a:rPr>
              <a:t>graneles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 sólidos en Punta </a:t>
            </a:r>
            <a:r>
              <a:rPr lang="es-ES" sz="2000" dirty="0" err="1" smtClean="0">
                <a:solidFill>
                  <a:srgbClr val="336699"/>
                </a:solidFill>
                <a:latin typeface="Century Gothic" panose="020B0502020202020204"/>
              </a:rPr>
              <a:t>Langosteira</a:t>
            </a:r>
            <a:endParaRPr lang="es-ES" sz="20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447675" lvl="1" indent="-266700" algn="just">
              <a:lnSpc>
                <a:spcPct val="110000"/>
              </a:lnSpc>
              <a:buNone/>
              <a:defRPr/>
            </a:pP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0" lvl="0" indent="0" algn="just">
              <a:buNone/>
            </a:pPr>
            <a:r>
              <a:rPr lang="es-ES" sz="2000" b="1" u="sng" dirty="0">
                <a:solidFill>
                  <a:srgbClr val="336699"/>
                </a:solidFill>
                <a:latin typeface="Century Gothic" panose="020B0502020202020204"/>
              </a:rPr>
              <a:t>Autoridad portuaria de Alicante</a:t>
            </a:r>
            <a:r>
              <a:rPr lang="es-ES" sz="2000" b="1" dirty="0">
                <a:solidFill>
                  <a:srgbClr val="336699"/>
                </a:solidFill>
                <a:latin typeface="Century Gothic" panose="020B0502020202020204"/>
              </a:rPr>
              <a:t>.- 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Tiene un presupuesto de inversiones de 3,8 M€. La actuación más destacada es:</a:t>
            </a:r>
          </a:p>
          <a:p>
            <a:pPr lvl="0" algn="just">
              <a:buNone/>
            </a:pPr>
            <a:r>
              <a:rPr lang="es-ES" sz="2000" b="1" dirty="0">
                <a:solidFill>
                  <a:srgbClr val="336699"/>
                </a:solidFill>
                <a:latin typeface="Century Gothic" panose="020B0502020202020204"/>
              </a:rPr>
              <a:t>		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- Prolongación Muelle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13</a:t>
            </a:r>
          </a:p>
          <a:p>
            <a:pPr lvl="0" algn="just">
              <a:buNone/>
            </a:pP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0" lvl="0" indent="0" algn="just">
              <a:buNone/>
            </a:pPr>
            <a:r>
              <a:rPr lang="es-ES" sz="2000" b="1" u="sng" dirty="0">
                <a:solidFill>
                  <a:srgbClr val="336699"/>
                </a:solidFill>
                <a:latin typeface="Century Gothic" panose="020B0502020202020204"/>
              </a:rPr>
              <a:t>Autoridad portuaria de Avilés</a:t>
            </a:r>
            <a:r>
              <a:rPr lang="es-ES" sz="2000" b="1" dirty="0">
                <a:solidFill>
                  <a:srgbClr val="336699"/>
                </a:solidFill>
                <a:latin typeface="Century Gothic" panose="020B0502020202020204"/>
              </a:rPr>
              <a:t>.- 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Tiene un presupuesto de inversiones de 7,6 M€ de los que 2,3 M€ corresponden al Fondo de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Accesibilidad. La actuación más destacada es:</a:t>
            </a: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lvl="0" algn="just">
              <a:buNone/>
            </a:pPr>
            <a:r>
              <a:rPr lang="es-ES" sz="2000" b="1" dirty="0">
                <a:solidFill>
                  <a:srgbClr val="336699"/>
                </a:solidFill>
                <a:latin typeface="Century Gothic" panose="020B0502020202020204"/>
              </a:rPr>
              <a:t>		</a:t>
            </a:r>
            <a:r>
              <a:rPr lang="es-ES" sz="2000" dirty="0">
                <a:solidFill>
                  <a:srgbClr val="336699"/>
                </a:solidFill>
                <a:latin typeface="Century Gothic" panose="020B0502020202020204"/>
              </a:rPr>
              <a:t>- Acceso ferroviario a margen </a:t>
            </a:r>
            <a:r>
              <a:rPr lang="es-ES" sz="2000" dirty="0" smtClean="0">
                <a:solidFill>
                  <a:srgbClr val="336699"/>
                </a:solidFill>
                <a:latin typeface="Century Gothic" panose="020B0502020202020204"/>
              </a:rPr>
              <a:t>derecha</a:t>
            </a:r>
            <a:endParaRPr lang="es-ES" dirty="0">
              <a:solidFill>
                <a:srgbClr val="336699"/>
              </a:solidFill>
              <a:latin typeface="Century Gothic" panose="020B0502020202020204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 marL="809625" lvl="1" indent="-809625" algn="just">
              <a:lnSpc>
                <a:spcPct val="110000"/>
              </a:lnSpc>
              <a:buNone/>
              <a:defRPr/>
            </a:pPr>
            <a:endParaRPr lang="es-ES" sz="2000" b="1" dirty="0">
              <a:solidFill>
                <a:srgbClr val="336699"/>
              </a:solidFill>
              <a:latin typeface="Century Gothic" panose="020B0502020202020204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000" b="1" u="sng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 algn="just">
              <a:lnSpc>
                <a:spcPct val="110000"/>
              </a:lnSpc>
              <a:buFontTx/>
              <a:buChar char="–"/>
              <a:defRPr/>
            </a:pPr>
            <a:endParaRPr lang="es-ES" sz="2000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42</a:t>
            </a:fld>
            <a:endParaRPr lang="es-ES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611539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es-ES" sz="2000" b="1" u="sng" dirty="0"/>
              <a:t>Autoridad portuaria de la Bahía de Algeciras</a:t>
            </a:r>
            <a:r>
              <a:rPr lang="es-ES" sz="2000" b="1" dirty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61,9 M€</a:t>
            </a:r>
            <a:r>
              <a:rPr lang="es-ES" sz="2000" dirty="0"/>
              <a:t>. Las actuaciones más destacadas son: </a:t>
            </a:r>
          </a:p>
          <a:p>
            <a:pPr marL="990600" lvl="1" indent="-628650" algn="just">
              <a:lnSpc>
                <a:spcPct val="110000"/>
              </a:lnSpc>
              <a:buNone/>
              <a:defRPr/>
            </a:pPr>
            <a:r>
              <a:rPr lang="es-ES" sz="2000" b="1" dirty="0"/>
              <a:t>	-</a:t>
            </a:r>
            <a:r>
              <a:rPr lang="es-ES" sz="2000" dirty="0"/>
              <a:t> Muelle pantalán de armamento en Campamento </a:t>
            </a:r>
          </a:p>
          <a:p>
            <a:pPr marL="990600" lvl="1" indent="-628650" algn="just">
              <a:lnSpc>
                <a:spcPct val="110000"/>
              </a:lnSpc>
              <a:buNone/>
              <a:defRPr/>
            </a:pPr>
            <a:r>
              <a:rPr lang="es-ES" sz="2000" dirty="0" smtClean="0"/>
              <a:t>	- </a:t>
            </a:r>
            <a:r>
              <a:rPr lang="es-ES" sz="2000" dirty="0"/>
              <a:t>Subestación eléctrica en Ampliación Isla Verde </a:t>
            </a:r>
            <a:r>
              <a:rPr lang="es-ES" sz="2000" dirty="0" smtClean="0"/>
              <a:t>exterior</a:t>
            </a:r>
          </a:p>
          <a:p>
            <a:pPr marL="990600" lvl="1" indent="-62865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0" lvl="1" indent="0">
              <a:buNone/>
            </a:pPr>
            <a:r>
              <a:rPr lang="es-ES" sz="2000" b="1" u="sng" dirty="0"/>
              <a:t>Autoridad portuaria de la Bahía de </a:t>
            </a:r>
            <a:r>
              <a:rPr lang="es-ES" sz="2000" b="1" u="sng" dirty="0" smtClean="0"/>
              <a:t>Cádiz</a:t>
            </a:r>
            <a:r>
              <a:rPr lang="es-ES" sz="2000" b="1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22,2 M€.</a:t>
            </a:r>
            <a:r>
              <a:rPr lang="es-ES" sz="2000" dirty="0"/>
              <a:t> La actuación más </a:t>
            </a:r>
            <a:r>
              <a:rPr lang="es-ES" sz="2000" dirty="0" smtClean="0"/>
              <a:t>destacada es: </a:t>
            </a:r>
            <a:endParaRPr lang="es-ES" sz="2000" dirty="0"/>
          </a:p>
          <a:p>
            <a:pPr marL="342900" lvl="1" indent="-342900">
              <a:buNone/>
              <a:tabLst>
                <a:tab pos="896938" algn="l"/>
              </a:tabLst>
            </a:pPr>
            <a:r>
              <a:rPr lang="es-ES" sz="2000" dirty="0"/>
              <a:t>		 </a:t>
            </a:r>
            <a:r>
              <a:rPr lang="es-ES" sz="2000" dirty="0" smtClean="0"/>
              <a:t> - </a:t>
            </a:r>
            <a:r>
              <a:rPr lang="es-ES" sz="2000" dirty="0"/>
              <a:t>Accesos viarios y ferroviarios a nueva terminal de contenedores </a:t>
            </a:r>
            <a:r>
              <a:rPr lang="es-ES" sz="2000" dirty="0" smtClean="0"/>
              <a:t>	</a:t>
            </a:r>
          </a:p>
          <a:p>
            <a:pPr marL="342900" lvl="1" indent="-342900">
              <a:buNone/>
              <a:tabLst>
                <a:tab pos="896938" algn="l"/>
              </a:tabLst>
            </a:pPr>
            <a:endParaRPr lang="es-ES" sz="2000" i="1" dirty="0"/>
          </a:p>
          <a:p>
            <a:pPr marL="0" lvl="0" indent="0" algn="just">
              <a:lnSpc>
                <a:spcPct val="110000"/>
              </a:lnSpc>
              <a:buNone/>
              <a:defRPr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Baleares</a:t>
            </a:r>
            <a:r>
              <a:rPr lang="es-ES" sz="2000" b="1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36,9 M€</a:t>
            </a:r>
            <a:r>
              <a:rPr lang="es-ES" sz="2000" dirty="0"/>
              <a:t>. Las actuaciones más destacadas son:</a:t>
            </a:r>
          </a:p>
          <a:p>
            <a:pPr lvl="0" algn="just">
              <a:buNone/>
            </a:pPr>
            <a:r>
              <a:rPr lang="es-ES" sz="2000" dirty="0"/>
              <a:t>	</a:t>
            </a:r>
            <a:r>
              <a:rPr lang="es-ES" sz="2000" dirty="0" smtClean="0"/>
              <a:t>	  </a:t>
            </a:r>
            <a:r>
              <a:rPr lang="es-ES" sz="2000" dirty="0"/>
              <a:t>- Ampliación de la explanada del Muelle de Poniente Norte </a:t>
            </a:r>
            <a:r>
              <a:rPr lang="es-ES" sz="2000" dirty="0" smtClean="0"/>
              <a:t>	(Puerto de </a:t>
            </a:r>
            <a:r>
              <a:rPr lang="es-ES" sz="2000" dirty="0"/>
              <a:t>Palma) </a:t>
            </a:r>
          </a:p>
          <a:p>
            <a:pPr lvl="0" algn="just">
              <a:buNone/>
            </a:pPr>
            <a:r>
              <a:rPr lang="es-ES" sz="2000" dirty="0" smtClean="0"/>
              <a:t>		 - </a:t>
            </a:r>
            <a:r>
              <a:rPr lang="es-ES" sz="2000" dirty="0"/>
              <a:t>Ampliación y remodelación de la Terminal Marítima nº6  </a:t>
            </a:r>
            <a:r>
              <a:rPr lang="es-ES" sz="2000" dirty="0" smtClean="0"/>
              <a:t> 	(Puerto de </a:t>
            </a:r>
            <a:r>
              <a:rPr lang="es-ES" sz="2000" dirty="0"/>
              <a:t>Palma</a:t>
            </a:r>
            <a:r>
              <a:rPr lang="es-ES" sz="2000" dirty="0" smtClean="0"/>
              <a:t>)</a:t>
            </a:r>
            <a:endParaRPr lang="es-ES" sz="2000" b="1" u="sng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43</a:t>
            </a:fld>
            <a:endParaRPr lang="es-ES" dirty="0"/>
          </a:p>
        </p:txBody>
      </p:sp>
      <p:sp>
        <p:nvSpPr>
          <p:cNvPr id="4" name="8 Marcador de número de diapositiva"/>
          <p:cNvSpPr txBox="1">
            <a:spLocks/>
          </p:cNvSpPr>
          <p:nvPr/>
        </p:nvSpPr>
        <p:spPr>
          <a:xfrm>
            <a:off x="8559080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C0EDE4-A559-4240-B0A0-4984E98174C6}" type="slidenum">
              <a:rPr lang="es-ES" smtClean="0"/>
              <a:pPr/>
              <a:t>43</a:t>
            </a:fld>
            <a:endParaRPr lang="es-ES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611539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es-ES" sz="2000" b="1" u="sng" dirty="0"/>
              <a:t>Autoridad Portuaria de Barcelona</a:t>
            </a:r>
            <a:r>
              <a:rPr lang="es-ES" sz="2000" b="1" dirty="0"/>
              <a:t>.- </a:t>
            </a:r>
            <a:r>
              <a:rPr lang="es-ES" sz="2000" dirty="0"/>
              <a:t>Tiene un presupuesto de </a:t>
            </a:r>
            <a:r>
              <a:rPr lang="es-ES" sz="2000" b="1" dirty="0"/>
              <a:t>inversiones de 157,2 M€ </a:t>
            </a:r>
            <a:r>
              <a:rPr lang="es-ES" sz="2000" dirty="0" smtClean="0"/>
              <a:t>de </a:t>
            </a:r>
            <a:r>
              <a:rPr lang="es-ES" sz="2000" dirty="0"/>
              <a:t>los que 13,1 M€ corresponden al Fondo de Accesibilidad. Las actuaciones más destacadas son:</a:t>
            </a:r>
          </a:p>
          <a:p>
            <a:pPr marL="809625" lvl="1" indent="-809625" algn="just">
              <a:lnSpc>
                <a:spcPct val="110000"/>
              </a:lnSpc>
              <a:buNone/>
              <a:defRPr/>
            </a:pPr>
            <a:r>
              <a:rPr lang="es-ES" sz="2000" b="1" dirty="0"/>
              <a:t>	- </a:t>
            </a:r>
            <a:r>
              <a:rPr lang="es-ES" sz="2000" dirty="0"/>
              <a:t>Nuevo acceso ferroviario </a:t>
            </a:r>
            <a:endParaRPr lang="es-ES" sz="2000" dirty="0" smtClean="0"/>
          </a:p>
          <a:p>
            <a:pPr marL="809625" lvl="1" indent="-809625" algn="just">
              <a:lnSpc>
                <a:spcPct val="110000"/>
              </a:lnSpc>
              <a:buNone/>
              <a:defRPr/>
            </a:pPr>
            <a:r>
              <a:rPr lang="es-ES" sz="2000" dirty="0"/>
              <a:t>	- Ampliación muelle Adosado 2ª fase B (Terminal polivalente) </a:t>
            </a:r>
          </a:p>
          <a:p>
            <a:pPr marL="809625" lvl="1" indent="-809625" algn="just">
              <a:lnSpc>
                <a:spcPct val="110000"/>
              </a:lnSpc>
              <a:buNone/>
              <a:defRPr/>
            </a:pPr>
            <a:r>
              <a:rPr lang="es-ES" sz="2000" dirty="0"/>
              <a:t>	</a:t>
            </a:r>
            <a:r>
              <a:rPr lang="es-ES" sz="2000" dirty="0" smtClean="0"/>
              <a:t>- Obra </a:t>
            </a:r>
            <a:r>
              <a:rPr lang="es-ES" sz="2000" dirty="0"/>
              <a:t>civil nuevo </a:t>
            </a:r>
            <a:r>
              <a:rPr lang="es-ES" sz="2000" dirty="0" err="1"/>
              <a:t>Syncrolift</a:t>
            </a:r>
            <a:r>
              <a:rPr lang="es-ES" sz="2000" dirty="0"/>
              <a:t> muelle </a:t>
            </a:r>
            <a:r>
              <a:rPr lang="es-ES" sz="2000" dirty="0" smtClean="0"/>
              <a:t>Cataluña en </a:t>
            </a:r>
            <a:r>
              <a:rPr lang="es-ES" sz="2000" dirty="0"/>
              <a:t>el puerto de Barcelona</a:t>
            </a:r>
          </a:p>
          <a:p>
            <a:pPr marL="809625" lvl="1" indent="-809625" algn="just">
              <a:lnSpc>
                <a:spcPct val="110000"/>
              </a:lnSpc>
              <a:buNone/>
              <a:defRPr/>
            </a:pPr>
            <a:r>
              <a:rPr lang="es-ES" sz="2000" dirty="0"/>
              <a:t>            </a:t>
            </a:r>
            <a:r>
              <a:rPr lang="es-ES" sz="2000" dirty="0" smtClean="0"/>
              <a:t>- </a:t>
            </a:r>
            <a:r>
              <a:rPr lang="es-ES" sz="2000" dirty="0"/>
              <a:t>Ampliación muelle adosado 3ª </a:t>
            </a:r>
            <a:r>
              <a:rPr lang="es-ES" sz="2000" dirty="0" smtClean="0"/>
              <a:t>Fase</a:t>
            </a:r>
            <a:endParaRPr lang="es-ES" sz="2000" dirty="0"/>
          </a:p>
          <a:p>
            <a:pPr marL="809625" lvl="1" indent="-809625" algn="just">
              <a:lnSpc>
                <a:spcPct val="110000"/>
              </a:lnSpc>
              <a:buNone/>
              <a:defRPr/>
            </a:pPr>
            <a:r>
              <a:rPr lang="es-ES" sz="2000" dirty="0"/>
              <a:t>            </a:t>
            </a:r>
            <a:r>
              <a:rPr lang="es-ES" sz="2000" dirty="0" smtClean="0"/>
              <a:t>- </a:t>
            </a:r>
            <a:r>
              <a:rPr lang="es-ES" sz="2000" dirty="0"/>
              <a:t>Muelle de la Energía. Construcción de nuevos atraques 3C y 3D </a:t>
            </a:r>
          </a:p>
          <a:p>
            <a:pPr marL="809625" lvl="1" indent="-809625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r>
              <a:rPr lang="es-ES" sz="2000" b="1" u="sng" dirty="0"/>
              <a:t>Autoridad portuaria de Bilbao</a:t>
            </a:r>
            <a:r>
              <a:rPr lang="es-ES" sz="2000" b="1" dirty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77,8 M€</a:t>
            </a:r>
            <a:r>
              <a:rPr lang="es-ES" sz="2000" dirty="0"/>
              <a:t> de los que 2,3 M€ corresponden al Fondo de Accesibilidad. Las actuaciones más destacadas son: </a:t>
            </a:r>
          </a:p>
          <a:p>
            <a:pPr marL="342900" lvl="1" indent="-342900" defTabSz="754063">
              <a:buNone/>
              <a:tabLst>
                <a:tab pos="804863" algn="l"/>
              </a:tabLst>
            </a:pPr>
            <a:r>
              <a:rPr lang="es-ES" sz="2000" b="1" dirty="0"/>
              <a:t>	    </a:t>
            </a:r>
            <a:r>
              <a:rPr lang="es-ES" sz="2000" b="1" dirty="0" smtClean="0"/>
              <a:t>  	</a:t>
            </a:r>
            <a:r>
              <a:rPr lang="es-ES" sz="2000" dirty="0" smtClean="0"/>
              <a:t>- </a:t>
            </a:r>
            <a:r>
              <a:rPr lang="es-ES" sz="2000" dirty="0"/>
              <a:t>1ª Fase del espigón central en dársena de la ampliación y </a:t>
            </a:r>
            <a:r>
              <a:rPr lang="es-ES" sz="2000" dirty="0" smtClean="0"/>
              <a:t>	estabilización ladera </a:t>
            </a:r>
            <a:r>
              <a:rPr lang="es-ES" sz="2000" dirty="0"/>
              <a:t>Punta </a:t>
            </a:r>
            <a:r>
              <a:rPr lang="es-ES" sz="2000" dirty="0" smtClean="0"/>
              <a:t>Lucero</a:t>
            </a:r>
          </a:p>
          <a:p>
            <a:pPr marL="342900" lvl="1" indent="-342900" defTabSz="754063">
              <a:buNone/>
              <a:tabLst>
                <a:tab pos="804863" algn="l"/>
              </a:tabLst>
            </a:pPr>
            <a:r>
              <a:rPr lang="es-ES" sz="2000" dirty="0"/>
              <a:t>	</a:t>
            </a:r>
            <a:r>
              <a:rPr lang="es-ES" sz="2000" dirty="0" smtClean="0"/>
              <a:t>	- </a:t>
            </a:r>
            <a:r>
              <a:rPr lang="es-ES" sz="2000" dirty="0"/>
              <a:t>Implantación Logística </a:t>
            </a:r>
            <a:r>
              <a:rPr lang="es-ES" sz="2000" dirty="0" smtClean="0"/>
              <a:t>Industrial</a:t>
            </a:r>
            <a:endParaRPr lang="es-ES" sz="2000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44</a:t>
            </a:fld>
            <a:endParaRPr lang="es-ES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251520" y="947861"/>
            <a:ext cx="8712968" cy="5289451"/>
          </a:xfrm>
        </p:spPr>
        <p:txBody>
          <a:bodyPr/>
          <a:lstStyle/>
          <a:p>
            <a:pPr marL="0" lvl="1" indent="0" algn="just">
              <a:lnSpc>
                <a:spcPct val="110000"/>
              </a:lnSpc>
              <a:buNone/>
              <a:defRPr/>
            </a:pPr>
            <a:r>
              <a:rPr lang="es-ES" sz="2000" b="1" u="sng" dirty="0"/>
              <a:t>Autoridad portuaria de Cartagena</a:t>
            </a:r>
            <a:r>
              <a:rPr lang="es-ES" sz="2000" b="1" dirty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36,1 M€  </a:t>
            </a:r>
            <a:r>
              <a:rPr lang="es-ES" sz="2000" dirty="0"/>
              <a:t>de los que 13,6 M€ corresponden al Fondo de Accesibilidad. Las actuaciones más destacadas son: </a:t>
            </a:r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b="1" dirty="0"/>
              <a:t>		</a:t>
            </a:r>
            <a:r>
              <a:rPr lang="es-ES" sz="2000" dirty="0"/>
              <a:t>- Tramo I (</a:t>
            </a:r>
            <a:r>
              <a:rPr lang="es-ES" sz="2000" dirty="0" err="1"/>
              <a:t>FFCC+Ctra</a:t>
            </a:r>
            <a:r>
              <a:rPr lang="es-ES" sz="2000" dirty="0"/>
              <a:t>.) a la dársena de Escombreras en</a:t>
            </a:r>
            <a:r>
              <a:rPr lang="es-ES" sz="2000" b="1" dirty="0"/>
              <a:t> </a:t>
            </a:r>
            <a:r>
              <a:rPr lang="es-ES" sz="2000" dirty="0"/>
              <a:t>el puerto de </a:t>
            </a:r>
            <a:r>
              <a:rPr lang="es-ES" sz="2000" dirty="0" smtClean="0"/>
              <a:t>  	Cartagena</a:t>
            </a:r>
            <a:endParaRPr lang="es-ES" sz="2000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dirty="0"/>
              <a:t>             </a:t>
            </a:r>
            <a:r>
              <a:rPr lang="es-ES" sz="2000" dirty="0" smtClean="0"/>
              <a:t>- </a:t>
            </a:r>
            <a:r>
              <a:rPr lang="es-ES" sz="2000" dirty="0"/>
              <a:t>Ampliación muelle de cruceros (levante</a:t>
            </a:r>
            <a:r>
              <a:rPr lang="es-ES" sz="2000" dirty="0" smtClean="0"/>
              <a:t>)</a:t>
            </a:r>
            <a:endParaRPr lang="es-ES" sz="2000" dirty="0"/>
          </a:p>
          <a:p>
            <a:pPr marL="0" lvl="0" indent="0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Castellón</a:t>
            </a:r>
            <a:r>
              <a:rPr lang="es-ES" sz="2000" b="1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11,1 M€</a:t>
            </a:r>
            <a:r>
              <a:rPr lang="es-ES" sz="2000" dirty="0"/>
              <a:t> de los que 3,0 M€ corresponden al Fondo de Accesibilidad. Las actuaciones más destacadas son:</a:t>
            </a:r>
          </a:p>
          <a:p>
            <a:pPr marL="342900" lvl="1" indent="-342900">
              <a:buNone/>
            </a:pPr>
            <a:r>
              <a:rPr lang="es-ES" sz="2000" dirty="0"/>
              <a:t>		- Urbanización Dársena </a:t>
            </a:r>
            <a:r>
              <a:rPr lang="es-ES" sz="2000" dirty="0" smtClean="0"/>
              <a:t>Sur</a:t>
            </a:r>
            <a:endParaRPr lang="es-ES" sz="2000" dirty="0"/>
          </a:p>
          <a:p>
            <a:pPr marL="342900" lvl="1" indent="-342900">
              <a:buNone/>
            </a:pPr>
            <a:r>
              <a:rPr lang="es-ES" sz="2000" dirty="0"/>
              <a:t>            </a:t>
            </a:r>
            <a:r>
              <a:rPr lang="es-ES" sz="2000" dirty="0" smtClean="0"/>
              <a:t> </a:t>
            </a:r>
            <a:r>
              <a:rPr lang="es-ES" sz="2000" dirty="0"/>
              <a:t>- Puente Ferroviario y Conexión ferroviaria </a:t>
            </a:r>
            <a:r>
              <a:rPr lang="es-ES" sz="2000" dirty="0" smtClean="0"/>
              <a:t>Norte</a:t>
            </a:r>
            <a:endParaRPr lang="es-ES" sz="2000" dirty="0"/>
          </a:p>
          <a:p>
            <a:pPr marL="342900" lvl="1" indent="-342900">
              <a:buNone/>
            </a:pPr>
            <a:endParaRPr lang="es-ES" sz="2000" dirty="0"/>
          </a:p>
          <a:p>
            <a:pPr marL="342900" lvl="1" indent="-342900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Ceuta</a:t>
            </a:r>
            <a:r>
              <a:rPr lang="es-ES" sz="2000" b="1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4,3 M€</a:t>
            </a:r>
            <a:r>
              <a:rPr lang="es-ES" sz="2000" dirty="0"/>
              <a:t>. La actuación más destacada es:</a:t>
            </a:r>
          </a:p>
          <a:p>
            <a:pPr marL="342900" lvl="1" indent="-342900" defTabSz="673100">
              <a:buNone/>
            </a:pPr>
            <a:r>
              <a:rPr lang="es-ES" sz="2000" dirty="0"/>
              <a:t>             </a:t>
            </a:r>
            <a:r>
              <a:rPr lang="es-ES" sz="2000" dirty="0" smtClean="0"/>
              <a:t>- </a:t>
            </a:r>
            <a:r>
              <a:rPr lang="es-ES" sz="2000" dirty="0"/>
              <a:t>Mejora del atraque adosado a la 3ª alineación del dique de </a:t>
            </a:r>
            <a:r>
              <a:rPr lang="es-ES" sz="2000" dirty="0" smtClean="0"/>
              <a:t>		   Poniente</a:t>
            </a:r>
            <a:endParaRPr lang="es-ES" sz="2000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s-ES" sz="2000" b="1" dirty="0"/>
              <a:t>	</a:t>
            </a:r>
            <a:endParaRPr lang="es-ES" sz="2000" dirty="0">
              <a:latin typeface="+mn-lt"/>
            </a:endParaRPr>
          </a:p>
          <a:p>
            <a:pPr marL="0" algn="just">
              <a:lnSpc>
                <a:spcPct val="110000"/>
              </a:lnSpc>
              <a:buNone/>
              <a:defRPr/>
            </a:pPr>
            <a:endParaRPr lang="es-ES" sz="2000" dirty="0">
              <a:latin typeface="+mn-lt"/>
            </a:endParaRPr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dirty="0"/>
              <a:t>		</a:t>
            </a:r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dirty="0"/>
              <a:t>		</a:t>
            </a:r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2000" b="1" dirty="0"/>
          </a:p>
          <a:p>
            <a:pPr marL="0" algn="just">
              <a:lnSpc>
                <a:spcPct val="110000"/>
              </a:lnSpc>
              <a:buNone/>
              <a:defRPr/>
            </a:pPr>
            <a:endParaRPr lang="es-ES" sz="200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45</a:t>
            </a:fld>
            <a:endParaRPr lang="es-ES" dirty="0"/>
          </a:p>
        </p:txBody>
      </p:sp>
      <p:sp>
        <p:nvSpPr>
          <p:cNvPr id="4" name="8 Marcador de número de diapositiva"/>
          <p:cNvSpPr txBox="1">
            <a:spLocks/>
          </p:cNvSpPr>
          <p:nvPr/>
        </p:nvSpPr>
        <p:spPr>
          <a:xfrm>
            <a:off x="8559080" y="652025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C0EDE4-A559-4240-B0A0-4984E98174C6}" type="slidenum">
              <a:rPr lang="es-ES" smtClean="0"/>
              <a:pPr/>
              <a:t>45</a:t>
            </a:fld>
            <a:endParaRPr lang="es-ES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251520" y="947861"/>
            <a:ext cx="8856984" cy="5505475"/>
          </a:xfrm>
        </p:spPr>
        <p:txBody>
          <a:bodyPr/>
          <a:lstStyle/>
          <a:p>
            <a:pPr marL="0" lvl="0" indent="0" algn="just">
              <a:lnSpc>
                <a:spcPct val="110000"/>
              </a:lnSpc>
              <a:buNone/>
              <a:defRPr/>
            </a:pPr>
            <a:r>
              <a:rPr lang="es-ES" sz="2000" b="1" u="sng" dirty="0"/>
              <a:t>Autoridad portuaria de Ferrol San </a:t>
            </a:r>
            <a:r>
              <a:rPr lang="es-ES" sz="2000" b="1" u="sng" dirty="0" err="1"/>
              <a:t>Ciprián</a:t>
            </a:r>
            <a:r>
              <a:rPr lang="es-ES" sz="2000" b="1" dirty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30 M€</a:t>
            </a:r>
            <a:r>
              <a:rPr lang="es-ES" sz="2000" dirty="0"/>
              <a:t> de los que 28,3 M€, que corresponden al Fondo de Accesibilidad. La actuación más destacada es:</a:t>
            </a:r>
            <a:r>
              <a:rPr lang="es-ES" sz="2000" b="1" dirty="0"/>
              <a:t>		</a:t>
            </a:r>
            <a:endParaRPr lang="es-ES" sz="2000" strike="sngStrike" dirty="0"/>
          </a:p>
          <a:p>
            <a:pPr lvl="0" algn="just">
              <a:lnSpc>
                <a:spcPct val="110000"/>
              </a:lnSpc>
              <a:buNone/>
              <a:defRPr/>
            </a:pPr>
            <a:r>
              <a:rPr lang="es-ES" sz="2000" dirty="0"/>
              <a:t>       </a:t>
            </a:r>
            <a:r>
              <a:rPr lang="es-ES" sz="2000" dirty="0" smtClean="0"/>
              <a:t> </a:t>
            </a:r>
            <a:r>
              <a:rPr lang="es-ES" sz="2000" dirty="0"/>
              <a:t>- Acceso Ferroviario al Puerto </a:t>
            </a:r>
            <a:r>
              <a:rPr lang="es-ES" sz="2000" dirty="0" smtClean="0"/>
              <a:t>Exterior</a:t>
            </a:r>
            <a:endParaRPr lang="es-ES" sz="2000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algn="just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Gijón</a:t>
            </a:r>
            <a:r>
              <a:rPr lang="es-ES" sz="2000" b="1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10,1 M€</a:t>
            </a:r>
            <a:r>
              <a:rPr lang="es-ES" sz="2000" dirty="0"/>
              <a:t>. La actuación más destacada es:</a:t>
            </a:r>
          </a:p>
          <a:p>
            <a:pPr algn="just">
              <a:buNone/>
            </a:pPr>
            <a:r>
              <a:rPr lang="es-ES" sz="2000" dirty="0"/>
              <a:t>        </a:t>
            </a:r>
            <a:r>
              <a:rPr lang="es-ES" sz="2000" dirty="0" smtClean="0"/>
              <a:t>- </a:t>
            </a:r>
            <a:r>
              <a:rPr lang="es-ES" sz="2000" dirty="0"/>
              <a:t>Ampliación y modernización red ferroviaria en el </a:t>
            </a:r>
            <a:r>
              <a:rPr lang="es-ES" sz="2000" dirty="0" smtClean="0"/>
              <a:t>puerto</a:t>
            </a:r>
            <a:endParaRPr lang="es-ES" sz="2000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0" lvl="1" indent="0">
              <a:buNone/>
            </a:pPr>
            <a:r>
              <a:rPr lang="es-ES" sz="2000" b="1" u="sng" dirty="0"/>
              <a:t>Autoridad portuaria de Huelva</a:t>
            </a:r>
            <a:r>
              <a:rPr lang="es-ES" sz="2000" b="1" dirty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49,6 M€</a:t>
            </a:r>
            <a:r>
              <a:rPr lang="es-ES" sz="2000" dirty="0"/>
              <a:t>. Las actuaciones más destacadas son: </a:t>
            </a:r>
          </a:p>
          <a:p>
            <a:pPr marL="342900" lvl="1" indent="-342900">
              <a:buNone/>
              <a:tabLst>
                <a:tab pos="627063" algn="l"/>
              </a:tabLst>
            </a:pPr>
            <a:r>
              <a:rPr lang="es-ES" sz="2000" b="1" dirty="0"/>
              <a:t>	  </a:t>
            </a:r>
            <a:r>
              <a:rPr lang="es-ES" sz="2000" b="1" dirty="0" smtClean="0"/>
              <a:t>- </a:t>
            </a:r>
            <a:r>
              <a:rPr lang="es-ES" sz="2000" dirty="0"/>
              <a:t>Acceso y reordenación viaria a la futura ZAL de Punta del </a:t>
            </a:r>
            <a:r>
              <a:rPr lang="es-ES" sz="2000" dirty="0" smtClean="0"/>
              <a:t>Sebo</a:t>
            </a:r>
            <a:endParaRPr lang="es-ES" sz="2000" dirty="0"/>
          </a:p>
          <a:p>
            <a:pPr marL="342900" lvl="1" indent="-342900">
              <a:buNone/>
            </a:pPr>
            <a:r>
              <a:rPr lang="es-ES" sz="2000" dirty="0"/>
              <a:t>      </a:t>
            </a:r>
            <a:r>
              <a:rPr lang="es-ES" sz="2000" dirty="0" smtClean="0"/>
              <a:t> </a:t>
            </a:r>
            <a:r>
              <a:rPr lang="es-ES" sz="2000" dirty="0"/>
              <a:t>- Ampliación norte del Muelle Sur. </a:t>
            </a:r>
            <a:r>
              <a:rPr lang="es-ES" sz="2000" dirty="0" smtClean="0"/>
              <a:t>1ªfase</a:t>
            </a:r>
            <a:endParaRPr lang="es-ES" sz="2000" dirty="0"/>
          </a:p>
          <a:p>
            <a:pPr marL="342900" lvl="1" indent="-342900">
              <a:buNone/>
            </a:pPr>
            <a:r>
              <a:rPr lang="es-ES" sz="2000" dirty="0"/>
              <a:t>       </a:t>
            </a:r>
            <a:r>
              <a:rPr lang="es-ES" sz="2000" dirty="0" smtClean="0"/>
              <a:t>- </a:t>
            </a:r>
            <a:r>
              <a:rPr lang="es-ES" sz="2000" dirty="0"/>
              <a:t>Ordenación cargadero </a:t>
            </a:r>
            <a:r>
              <a:rPr lang="es-ES" sz="2000" dirty="0" smtClean="0"/>
              <a:t>Río-Tinto</a:t>
            </a:r>
            <a:endParaRPr lang="es-ES" sz="2000" dirty="0"/>
          </a:p>
          <a:p>
            <a:pPr marL="342900" lvl="1" indent="-342900">
              <a:buNone/>
            </a:pPr>
            <a:r>
              <a:rPr lang="es-ES" sz="2000" dirty="0"/>
              <a:t>      </a:t>
            </a:r>
            <a:r>
              <a:rPr lang="es-ES" sz="2000" dirty="0" smtClean="0"/>
              <a:t> </a:t>
            </a:r>
            <a:r>
              <a:rPr lang="es-ES" sz="2000" dirty="0"/>
              <a:t>- Nueva lonja y urbanización </a:t>
            </a:r>
            <a:r>
              <a:rPr lang="es-ES" sz="2000" dirty="0" smtClean="0"/>
              <a:t>aledaña</a:t>
            </a:r>
            <a:endParaRPr lang="es-ES" sz="2000" dirty="0"/>
          </a:p>
          <a:p>
            <a:pPr marL="342900" lvl="1" indent="-342900">
              <a:buNone/>
            </a:pPr>
            <a:endParaRPr lang="es-ES" sz="2000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b="1" dirty="0"/>
              <a:t>  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s-ES" sz="2000" b="1" dirty="0"/>
              <a:t>	</a:t>
            </a:r>
            <a:endParaRPr lang="es-ES" sz="2000" dirty="0">
              <a:latin typeface="+mn-lt"/>
            </a:endParaRPr>
          </a:p>
          <a:p>
            <a:pPr marL="0" algn="just">
              <a:lnSpc>
                <a:spcPct val="110000"/>
              </a:lnSpc>
              <a:buNone/>
              <a:defRPr/>
            </a:pPr>
            <a:endParaRPr lang="es-ES" sz="2000" dirty="0">
              <a:latin typeface="+mn-lt"/>
            </a:endParaRPr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dirty="0"/>
              <a:t>		</a:t>
            </a:r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dirty="0"/>
              <a:t>		</a:t>
            </a:r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2000" b="1" dirty="0"/>
          </a:p>
          <a:p>
            <a:pPr marL="0" algn="just">
              <a:lnSpc>
                <a:spcPct val="110000"/>
              </a:lnSpc>
              <a:buNone/>
              <a:defRPr/>
            </a:pPr>
            <a:endParaRPr lang="es-ES" sz="200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46</a:t>
            </a:fld>
            <a:endParaRPr lang="es-ES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/>
          <a:lstStyle/>
          <a:p>
            <a:pPr marL="0" lvl="1" indent="0" algn="just">
              <a:buNone/>
            </a:pPr>
            <a:r>
              <a:rPr lang="es-ES" sz="2000" b="1" u="sng" dirty="0"/>
              <a:t>Autoridad portuaria de Las  </a:t>
            </a:r>
            <a:r>
              <a:rPr lang="es-ES" sz="2000" b="1" u="sng" dirty="0" smtClean="0"/>
              <a:t>Palmas</a:t>
            </a:r>
            <a:r>
              <a:rPr lang="es-ES" sz="2000" b="1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58,4 M€</a:t>
            </a:r>
            <a:r>
              <a:rPr lang="es-ES" sz="2000" dirty="0" smtClean="0"/>
              <a:t>. </a:t>
            </a:r>
            <a:r>
              <a:rPr lang="es-ES" sz="2000" dirty="0"/>
              <a:t>Las actuaciones más destacadas son:</a:t>
            </a:r>
          </a:p>
          <a:p>
            <a:pPr marL="342900" lvl="1" indent="-342900">
              <a:buNone/>
            </a:pPr>
            <a:r>
              <a:rPr lang="es-ES" sz="2000" b="1" dirty="0"/>
              <a:t>	</a:t>
            </a:r>
            <a:r>
              <a:rPr lang="es-ES" sz="2000" b="1" dirty="0" smtClean="0"/>
              <a:t>- </a:t>
            </a:r>
            <a:r>
              <a:rPr lang="es-ES" sz="2000" dirty="0"/>
              <a:t>Prolongación dique de Los Mármoles en el puerto de Arrecife, Lanzarote </a:t>
            </a:r>
            <a:endParaRPr lang="es-ES" sz="2000" dirty="0" smtClean="0"/>
          </a:p>
          <a:p>
            <a:pPr marL="342900" lvl="1" indent="-342900">
              <a:buNone/>
            </a:pPr>
            <a:r>
              <a:rPr lang="es-ES" sz="2000" dirty="0" smtClean="0"/>
              <a:t>     </a:t>
            </a:r>
            <a:r>
              <a:rPr lang="es-ES" sz="2000" dirty="0"/>
              <a:t>- Contradique Sur en el puerto de Arrecife, </a:t>
            </a:r>
            <a:r>
              <a:rPr lang="es-ES" sz="2000" dirty="0" smtClean="0"/>
              <a:t>Lanzarote</a:t>
            </a:r>
            <a:endParaRPr lang="es-ES" sz="1600" dirty="0"/>
          </a:p>
          <a:p>
            <a:pPr marL="342900" lvl="1" indent="-342900">
              <a:buNone/>
            </a:pPr>
            <a:r>
              <a:rPr lang="es-ES" sz="2000" dirty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Muelles Interiores 2ª Fase (La Esfinge) </a:t>
            </a:r>
            <a:r>
              <a:rPr lang="es-ES" sz="2000" dirty="0" smtClean="0"/>
              <a:t>     </a:t>
            </a:r>
          </a:p>
          <a:p>
            <a:pPr marL="342900" lvl="1" indent="-342900">
              <a:buNone/>
            </a:pPr>
            <a:r>
              <a:rPr lang="es-ES" sz="2000" dirty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Ampliación Explanada sur Muelle de Pasajeros en Sta. </a:t>
            </a:r>
            <a:r>
              <a:rPr lang="es-ES" sz="2000" dirty="0" smtClean="0"/>
              <a:t>Catalina</a:t>
            </a:r>
            <a:endParaRPr lang="es-ES" sz="2000" dirty="0"/>
          </a:p>
          <a:p>
            <a:pPr lvl="0" algn="just">
              <a:buNone/>
            </a:pPr>
            <a:endParaRPr lang="es-ES" sz="2000" b="1" u="sng" dirty="0"/>
          </a:p>
          <a:p>
            <a:pPr lvl="0" algn="just">
              <a:buNone/>
            </a:pPr>
            <a:r>
              <a:rPr lang="es-ES" sz="2000" b="1" u="sng" dirty="0"/>
              <a:t>Autoridad portuaria de Málaga</a:t>
            </a:r>
            <a:r>
              <a:rPr lang="es-ES" sz="2000" b="1" dirty="0"/>
              <a:t>.- </a:t>
            </a:r>
            <a:r>
              <a:rPr lang="es-ES" sz="2000" dirty="0"/>
              <a:t>Tiene un presupuesto de inversiones de 4,0 M€. La actuación más destacada es:</a:t>
            </a:r>
          </a:p>
          <a:p>
            <a:pPr lvl="0" algn="just">
              <a:buNone/>
            </a:pPr>
            <a:r>
              <a:rPr lang="es-ES" sz="2000" dirty="0"/>
              <a:t>      </a:t>
            </a:r>
            <a:r>
              <a:rPr lang="es-ES" sz="2000" dirty="0" smtClean="0"/>
              <a:t>- </a:t>
            </a:r>
            <a:r>
              <a:rPr lang="es-ES" sz="2000" dirty="0"/>
              <a:t>Acondicionamiento estructural viga cantil e instalación defensas y puntos de amarre en Muelle de Levante y </a:t>
            </a:r>
            <a:r>
              <a:rPr lang="es-ES" sz="2000" dirty="0" smtClean="0"/>
              <a:t>ADL</a:t>
            </a:r>
            <a:endParaRPr lang="es-ES" sz="2000" dirty="0"/>
          </a:p>
          <a:p>
            <a:pPr marL="0" lvl="0" indent="0" algn="just">
              <a:buNone/>
            </a:pPr>
            <a:endParaRPr lang="es-ES" sz="2000" b="1" u="sng" dirty="0" smtClean="0"/>
          </a:p>
          <a:p>
            <a:pPr marL="0" lvl="0" indent="0" algn="just">
              <a:buNone/>
            </a:pPr>
            <a:r>
              <a:rPr lang="es-ES" sz="2000" b="1" u="sng" dirty="0" smtClean="0"/>
              <a:t>Autoridad </a:t>
            </a:r>
            <a:r>
              <a:rPr lang="es-ES" sz="2000" b="1" u="sng" dirty="0"/>
              <a:t>portuaria de Marín y Ría de </a:t>
            </a:r>
            <a:r>
              <a:rPr lang="es-ES" sz="2000" b="1" u="sng" dirty="0" smtClean="0"/>
              <a:t>Pontevedra</a:t>
            </a:r>
            <a:r>
              <a:rPr lang="es-ES" sz="2000" b="1" dirty="0" smtClean="0"/>
              <a:t>.- </a:t>
            </a:r>
            <a:r>
              <a:rPr lang="es-ES" sz="2000" dirty="0"/>
              <a:t>Tiene un presupuesto de inversiones de 3,7 M€. La actuación más destacada es:</a:t>
            </a:r>
          </a:p>
          <a:p>
            <a:pPr lvl="0" algn="just">
              <a:buNone/>
            </a:pPr>
            <a:r>
              <a:rPr lang="es-ES" sz="2000" b="1" dirty="0"/>
              <a:t>	</a:t>
            </a:r>
            <a:r>
              <a:rPr lang="es-ES" sz="2000" dirty="0" smtClean="0"/>
              <a:t>- </a:t>
            </a:r>
            <a:r>
              <a:rPr lang="es-ES" sz="2000" dirty="0"/>
              <a:t>Prolongación del  Nuevo Muelle Comercial de </a:t>
            </a:r>
            <a:r>
              <a:rPr lang="es-ES" sz="2000" dirty="0" smtClean="0"/>
              <a:t>Marín</a:t>
            </a:r>
            <a:endParaRPr lang="es-ES" sz="2000" dirty="0"/>
          </a:p>
          <a:p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47</a:t>
            </a:fld>
            <a:endParaRPr lang="es-ES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/>
          <a:lstStyle/>
          <a:p>
            <a:pPr marL="0" lvl="1" indent="0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Melilla</a:t>
            </a:r>
            <a:r>
              <a:rPr lang="es-ES" sz="2000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13,6 M€</a:t>
            </a:r>
            <a:r>
              <a:rPr lang="es-ES" sz="2000" dirty="0"/>
              <a:t>  La actuación más destacada es:</a:t>
            </a:r>
          </a:p>
          <a:p>
            <a:pPr marL="342900" lvl="1" indent="-342900">
              <a:buNone/>
            </a:pPr>
            <a:r>
              <a:rPr lang="es-ES" sz="2000" dirty="0"/>
              <a:t>		</a:t>
            </a:r>
            <a:r>
              <a:rPr lang="es-ES" sz="2000" dirty="0" smtClean="0"/>
              <a:t>- Ampliación </a:t>
            </a:r>
            <a:r>
              <a:rPr lang="es-ES" sz="2000" dirty="0"/>
              <a:t>del Puerto Exterior de Melilla </a:t>
            </a:r>
          </a:p>
          <a:p>
            <a:pPr marL="342900" lvl="1" indent="-342900">
              <a:buNone/>
            </a:pPr>
            <a:endParaRPr lang="es-ES" sz="2000" dirty="0"/>
          </a:p>
          <a:p>
            <a:pPr marL="0" lvl="1" indent="0" algn="just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err="1" smtClean="0"/>
              <a:t>Pasaia</a:t>
            </a:r>
            <a:r>
              <a:rPr lang="es-ES" sz="2000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12,8 M€</a:t>
            </a:r>
            <a:r>
              <a:rPr lang="es-ES" sz="2000" dirty="0"/>
              <a:t>. La actuación más destacada es:</a:t>
            </a:r>
          </a:p>
          <a:p>
            <a:pPr algn="just">
              <a:buNone/>
            </a:pPr>
            <a:r>
              <a:rPr lang="es-ES" b="1" dirty="0"/>
              <a:t>		</a:t>
            </a:r>
            <a:r>
              <a:rPr lang="es-ES" sz="2000" dirty="0" smtClean="0"/>
              <a:t>- Almacenes: </a:t>
            </a:r>
            <a:r>
              <a:rPr lang="es-ES" sz="2000" dirty="0"/>
              <a:t>Zona A. Oeste Herrera </a:t>
            </a:r>
          </a:p>
          <a:p>
            <a:pPr algn="just">
              <a:buNone/>
            </a:pPr>
            <a:endParaRPr lang="es-ES" sz="2000" dirty="0"/>
          </a:p>
          <a:p>
            <a:pPr marL="0" lvl="1" indent="0" algn="just">
              <a:buNone/>
            </a:pPr>
            <a:r>
              <a:rPr lang="es-ES" sz="2000" b="1" u="sng" dirty="0"/>
              <a:t>Autoridad portuaria de Santa Cruz de </a:t>
            </a:r>
            <a:r>
              <a:rPr lang="es-ES" sz="2000" b="1" u="sng" dirty="0" smtClean="0"/>
              <a:t>Tenerife</a:t>
            </a:r>
            <a:r>
              <a:rPr lang="es-ES" sz="2000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 smtClean="0"/>
              <a:t>80,8 </a:t>
            </a:r>
            <a:r>
              <a:rPr lang="es-ES" sz="2000" b="1" dirty="0"/>
              <a:t>M€</a:t>
            </a:r>
            <a:r>
              <a:rPr lang="es-ES" sz="2000" dirty="0"/>
              <a:t>. Las actuaciones más destacadas son:</a:t>
            </a:r>
          </a:p>
          <a:p>
            <a:pPr marL="0" lvl="1" indent="0" algn="just">
              <a:buNone/>
            </a:pPr>
            <a:endParaRPr lang="es-ES" sz="2000" b="1" dirty="0"/>
          </a:p>
          <a:p>
            <a:pPr marL="628650" lvl="1" indent="-266700">
              <a:buNone/>
            </a:pPr>
            <a:r>
              <a:rPr lang="es-ES" sz="2000" dirty="0"/>
              <a:t>	</a:t>
            </a:r>
            <a:r>
              <a:rPr lang="es-ES" sz="2000" dirty="0" smtClean="0"/>
              <a:t>	- </a:t>
            </a:r>
            <a:r>
              <a:rPr lang="es-ES" sz="2000" dirty="0"/>
              <a:t>Obras de abrigo en el puerto de Granadilla, </a:t>
            </a:r>
            <a:r>
              <a:rPr lang="es-ES" sz="2000" dirty="0" smtClean="0"/>
              <a:t>Tenerife</a:t>
            </a:r>
            <a:endParaRPr lang="es-ES" sz="2000" dirty="0"/>
          </a:p>
          <a:p>
            <a:pPr marL="628650" lvl="1" indent="-266700">
              <a:buNone/>
            </a:pPr>
            <a:r>
              <a:rPr lang="es-ES" sz="2000" dirty="0"/>
              <a:t>		- </a:t>
            </a:r>
            <a:r>
              <a:rPr lang="it-IT" sz="2000" dirty="0"/>
              <a:t>2º Tramo del Muelle Polivalente (Granadilla</a:t>
            </a:r>
            <a:r>
              <a:rPr lang="it-IT" sz="2000" dirty="0" smtClean="0"/>
              <a:t>)</a:t>
            </a:r>
            <a:endParaRPr lang="es-ES" sz="2000" b="1" dirty="0"/>
          </a:p>
          <a:p>
            <a:pPr algn="just">
              <a:buNone/>
            </a:pPr>
            <a:endParaRPr lang="es-ES" sz="2000" dirty="0"/>
          </a:p>
          <a:p>
            <a:pPr algn="just">
              <a:buNone/>
            </a:pPr>
            <a:endParaRPr lang="es-ES" sz="2000" dirty="0"/>
          </a:p>
          <a:p>
            <a:pPr marL="342900" lvl="1" indent="-342900">
              <a:buNone/>
            </a:pPr>
            <a:endParaRPr lang="es-E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342900" lvl="1" indent="-342900">
              <a:buNone/>
            </a:pPr>
            <a:endParaRPr lang="es-ES" sz="2000" dirty="0"/>
          </a:p>
          <a:p>
            <a:pPr marL="342900" lvl="1" indent="-342900">
              <a:buNone/>
            </a:pPr>
            <a:endParaRPr lang="es-ES" sz="1600" dirty="0"/>
          </a:p>
          <a:p>
            <a:pPr>
              <a:buNone/>
            </a:pPr>
            <a:endParaRPr lang="es-ES" b="1" u="sng" dirty="0"/>
          </a:p>
          <a:p>
            <a:pPr>
              <a:buNone/>
            </a:pPr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48</a:t>
            </a:fld>
            <a:endParaRPr lang="es-ES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544616"/>
          </a:xfrm>
        </p:spPr>
        <p:txBody>
          <a:bodyPr/>
          <a:lstStyle/>
          <a:p>
            <a:pPr marL="0" lvl="1" indent="0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Santander</a:t>
            </a:r>
            <a:r>
              <a:rPr lang="es-ES" sz="2000" b="1" dirty="0" smtClean="0"/>
              <a:t>.- </a:t>
            </a:r>
            <a:r>
              <a:rPr lang="es-ES" sz="2000" dirty="0" smtClean="0"/>
              <a:t>Tiene </a:t>
            </a:r>
            <a:r>
              <a:rPr lang="es-ES" sz="2000" dirty="0"/>
              <a:t>un presupuesto de inversiones de </a:t>
            </a:r>
            <a:r>
              <a:rPr lang="es-ES" sz="2000" b="1" dirty="0"/>
              <a:t>23,2 </a:t>
            </a:r>
            <a:r>
              <a:rPr lang="es-ES" sz="2000" b="1" dirty="0" smtClean="0"/>
              <a:t>M€</a:t>
            </a:r>
            <a:r>
              <a:rPr lang="es-ES" sz="2000" dirty="0" smtClean="0"/>
              <a:t>. </a:t>
            </a:r>
            <a:r>
              <a:rPr lang="es-ES" sz="2000" dirty="0"/>
              <a:t>La actuación más destacada es:</a:t>
            </a:r>
          </a:p>
          <a:p>
            <a:pPr marL="0" lvl="1" indent="0">
              <a:buNone/>
            </a:pPr>
            <a:endParaRPr lang="es-ES" sz="2000" b="1" u="sng" dirty="0"/>
          </a:p>
          <a:p>
            <a:pPr marL="0" lvl="1" indent="0">
              <a:buNone/>
            </a:pPr>
            <a:r>
              <a:rPr lang="es-ES" sz="2000" dirty="0"/>
              <a:t>     </a:t>
            </a:r>
            <a:r>
              <a:rPr lang="es-ES" sz="2000" dirty="0" smtClean="0"/>
              <a:t>- </a:t>
            </a:r>
            <a:r>
              <a:rPr lang="es-ES" sz="2000" dirty="0"/>
              <a:t>Muelle </a:t>
            </a:r>
            <a:r>
              <a:rPr lang="es-ES" sz="2000" dirty="0" err="1"/>
              <a:t>Raos</a:t>
            </a:r>
            <a:r>
              <a:rPr lang="es-ES" sz="2000" dirty="0"/>
              <a:t> 9 </a:t>
            </a:r>
          </a:p>
          <a:p>
            <a:pPr marL="0" lvl="0" indent="0">
              <a:buNone/>
            </a:pPr>
            <a:endParaRPr lang="es-ES" sz="2000" b="1" u="sng" dirty="0"/>
          </a:p>
          <a:p>
            <a:pPr marL="0" lvl="0" indent="0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Sevilla</a:t>
            </a:r>
            <a:r>
              <a:rPr lang="es-ES" sz="2000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21,0 M€ </a:t>
            </a:r>
            <a:r>
              <a:rPr lang="es-ES" sz="2000" dirty="0"/>
              <a:t>de los que 2,5 M€ corresponden al Fondo de Accesibilidad. La actuación más destacada es:</a:t>
            </a:r>
          </a:p>
          <a:p>
            <a:pPr lvl="0">
              <a:buNone/>
            </a:pPr>
            <a:r>
              <a:rPr lang="es-ES" dirty="0"/>
              <a:t>	</a:t>
            </a:r>
            <a:r>
              <a:rPr lang="es-ES" sz="2000" dirty="0" smtClean="0"/>
              <a:t> </a:t>
            </a:r>
            <a:r>
              <a:rPr lang="es-ES" sz="2000" dirty="0"/>
              <a:t>- Desarrollo Portuario. Dársena del Cuarto. Nuevo acceso y anillo ferroviario </a:t>
            </a:r>
          </a:p>
          <a:p>
            <a:pPr marL="0" lvl="1" indent="0" algn="just">
              <a:buNone/>
            </a:pPr>
            <a:endParaRPr lang="es-ES" sz="2000" b="1" u="sng" dirty="0"/>
          </a:p>
          <a:p>
            <a:pPr marL="0" lvl="1" indent="0" algn="just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Tarragona</a:t>
            </a:r>
            <a:r>
              <a:rPr lang="es-ES" sz="2000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40,2 M€</a:t>
            </a:r>
            <a:r>
              <a:rPr lang="es-ES" sz="2000" dirty="0"/>
              <a:t> de los que 9,5 M€ corresponden al Fondo de Accesibilidad. Las actuaciones más destacadas son:</a:t>
            </a:r>
          </a:p>
          <a:p>
            <a:pPr lvl="0" algn="just">
              <a:buNone/>
            </a:pPr>
            <a:r>
              <a:rPr lang="es-ES" dirty="0"/>
              <a:t>	</a:t>
            </a:r>
            <a:r>
              <a:rPr lang="es-ES" sz="2000" dirty="0" smtClean="0"/>
              <a:t> </a:t>
            </a:r>
            <a:r>
              <a:rPr lang="es-ES" sz="2000" dirty="0"/>
              <a:t>- Acceso a la ZAL </a:t>
            </a:r>
          </a:p>
          <a:p>
            <a:pPr lvl="0" algn="just">
              <a:buNone/>
            </a:pPr>
            <a:r>
              <a:rPr lang="es-ES_tradnl" sz="2000" dirty="0"/>
              <a:t>      </a:t>
            </a:r>
            <a:r>
              <a:rPr lang="es-ES_tradnl" sz="2000" dirty="0" smtClean="0"/>
              <a:t>- </a:t>
            </a:r>
            <a:r>
              <a:rPr lang="es-ES_tradnl" sz="2000" dirty="0"/>
              <a:t>Terminal </a:t>
            </a:r>
            <a:r>
              <a:rPr lang="es-ES_tradnl" sz="2000" dirty="0" smtClean="0"/>
              <a:t>Intermodal</a:t>
            </a:r>
            <a:endParaRPr lang="es-ES_tradnl" sz="2000" dirty="0"/>
          </a:p>
          <a:p>
            <a:pPr marL="0" lvl="1" indent="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2000" b="1" u="sng" dirty="0"/>
          </a:p>
          <a:p>
            <a:pPr marL="990600" lvl="1" indent="-342900" algn="just">
              <a:lnSpc>
                <a:spcPct val="110000"/>
              </a:lnSpc>
              <a:buNone/>
              <a:defRPr/>
            </a:pPr>
            <a:endParaRPr lang="es-ES" sz="2000" i="1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2000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1600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2000" b="1" dirty="0"/>
          </a:p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s-ES" sz="2000" b="1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2000" b="1" dirty="0"/>
          </a:p>
          <a:p>
            <a:pPr marL="342900" lvl="1" indent="-342900">
              <a:buNone/>
            </a:pPr>
            <a:endParaRPr lang="es-ES" sz="2000" dirty="0"/>
          </a:p>
          <a:p>
            <a:pPr marL="342900" lvl="1" indent="-342900">
              <a:buNone/>
            </a:pPr>
            <a:endParaRPr lang="es-ES" sz="2000" dirty="0"/>
          </a:p>
          <a:p>
            <a:pPr>
              <a:buNone/>
            </a:pPr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49</a:t>
            </a:fld>
            <a:endParaRPr lang="es-ES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 rot="10800000" flipV="1">
            <a:off x="179512" y="980729"/>
            <a:ext cx="8712968" cy="5616623"/>
          </a:xfrm>
        </p:spPr>
        <p:txBody>
          <a:bodyPr/>
          <a:lstStyle/>
          <a:p>
            <a:pPr marL="0" lvl="1" indent="0" algn="just">
              <a:lnSpc>
                <a:spcPct val="110000"/>
              </a:lnSpc>
              <a:buNone/>
              <a:defRPr/>
            </a:pPr>
            <a:r>
              <a:rPr lang="es-ES" sz="2000" b="1" u="sng" dirty="0"/>
              <a:t>Autoridad portuaria de Valencia</a:t>
            </a:r>
            <a:r>
              <a:rPr lang="es-ES" sz="2000" dirty="0"/>
              <a:t>.- Tiene un presupuesto de inversiones de </a:t>
            </a:r>
            <a:r>
              <a:rPr lang="es-ES" sz="2000" b="1" dirty="0"/>
              <a:t>50,6 M€</a:t>
            </a:r>
            <a:r>
              <a:rPr lang="es-ES" sz="2000" dirty="0"/>
              <a:t>. Las actuaciones más destacadas son: 		</a:t>
            </a:r>
            <a:r>
              <a:rPr lang="es-ES" sz="2000" b="1" dirty="0"/>
              <a:t>	</a:t>
            </a:r>
            <a:endParaRPr lang="es-ES" sz="2000" b="1" strike="sngStrike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dirty="0"/>
              <a:t>      </a:t>
            </a:r>
            <a:r>
              <a:rPr lang="es-ES" sz="2000" dirty="0" smtClean="0"/>
              <a:t>- </a:t>
            </a:r>
            <a:r>
              <a:rPr lang="es-ES" sz="2000" dirty="0"/>
              <a:t>Remodelación terminal </a:t>
            </a:r>
            <a:r>
              <a:rPr lang="es-ES" sz="2000" dirty="0" err="1"/>
              <a:t>f.f.c.c</a:t>
            </a:r>
            <a:r>
              <a:rPr lang="es-ES" sz="2000" dirty="0"/>
              <a:t>. Muelle Príncipe Felipe. Adaptación ancho UIC (Puerto de Valencia</a:t>
            </a:r>
            <a:r>
              <a:rPr lang="es-ES" sz="2000" dirty="0" smtClean="0"/>
              <a:t>)</a:t>
            </a:r>
            <a:endParaRPr lang="es-ES" sz="2000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r>
              <a:rPr lang="es-ES" sz="2000" dirty="0"/>
              <a:t>      </a:t>
            </a:r>
            <a:r>
              <a:rPr lang="es-ES" sz="2000" dirty="0" smtClean="0"/>
              <a:t>- </a:t>
            </a:r>
            <a:r>
              <a:rPr lang="es-ES" sz="2000" dirty="0"/>
              <a:t>Mejora calado y dragado muelle y dársena Príncipe Felipe (Puerto de Valencia</a:t>
            </a:r>
            <a:r>
              <a:rPr lang="es-ES" sz="2000" dirty="0" smtClean="0"/>
              <a:t>)</a:t>
            </a:r>
            <a:endParaRPr lang="es-ES" sz="2000" dirty="0"/>
          </a:p>
          <a:p>
            <a:pPr marL="342900" lvl="1" indent="-342900" algn="just">
              <a:lnSpc>
                <a:spcPct val="110000"/>
              </a:lnSpc>
              <a:buNone/>
              <a:defRPr/>
            </a:pPr>
            <a:endParaRPr lang="es-ES" sz="2000" dirty="0"/>
          </a:p>
          <a:p>
            <a:pPr marL="0" lvl="0" indent="0">
              <a:buNone/>
            </a:pPr>
            <a:r>
              <a:rPr lang="es-ES" sz="2000" b="1" u="sng" dirty="0"/>
              <a:t>Autoridad portuaria de </a:t>
            </a:r>
            <a:r>
              <a:rPr lang="es-ES" sz="2000" b="1" u="sng" dirty="0" smtClean="0"/>
              <a:t>Vigo</a:t>
            </a:r>
            <a:r>
              <a:rPr lang="es-ES" sz="2000" dirty="0" smtClean="0"/>
              <a:t>.- </a:t>
            </a:r>
            <a:r>
              <a:rPr lang="es-ES" sz="2000" dirty="0"/>
              <a:t>Tiene un presupuesto de inversiones de </a:t>
            </a:r>
            <a:r>
              <a:rPr lang="es-ES" sz="2000" b="1" dirty="0"/>
              <a:t>17,7 M€</a:t>
            </a:r>
            <a:r>
              <a:rPr lang="es-ES" sz="2000" dirty="0"/>
              <a:t> de los que 0,8 M€ corresponden al Fondo de Accesibilidad . La actuación más destacada es</a:t>
            </a:r>
            <a:r>
              <a:rPr lang="es-ES" sz="2000" dirty="0" smtClean="0"/>
              <a:t>:</a:t>
            </a:r>
          </a:p>
          <a:p>
            <a:pPr marL="0" lvl="0" indent="0">
              <a:buNone/>
            </a:pPr>
            <a:endParaRPr lang="es-ES" sz="2000" dirty="0"/>
          </a:p>
          <a:p>
            <a:pPr marL="342900" lvl="1" indent="-342900">
              <a:buNone/>
            </a:pPr>
            <a:r>
              <a:rPr lang="es-ES" sz="2000" dirty="0"/>
              <a:t>	</a:t>
            </a:r>
            <a:r>
              <a:rPr lang="es-ES" sz="2000" dirty="0" smtClean="0"/>
              <a:t>- Plataforma </a:t>
            </a:r>
            <a:r>
              <a:rPr lang="es-ES" sz="2000" dirty="0"/>
              <a:t>logística del puerto de Vigo </a:t>
            </a:r>
            <a:r>
              <a:rPr lang="es-ES" sz="2000" dirty="0" smtClean="0"/>
              <a:t>PLISAN</a:t>
            </a:r>
            <a:endParaRPr lang="es-E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2000" b="1" dirty="0"/>
          </a:p>
          <a:p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6D. PUERTOS Y SEGURIDAD MARÍTIMA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5</a:t>
            </a:fld>
            <a:endParaRPr lang="es-ES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2. OBJETIVOS DEL MINISTERIO DE FOMENTO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867951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altLang="es-ES" sz="22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Presupuestos realistas</a:t>
            </a:r>
          </a:p>
          <a:p>
            <a:pPr marL="0" indent="0">
              <a:lnSpc>
                <a:spcPct val="100000"/>
              </a:lnSpc>
              <a:buNone/>
            </a:pPr>
            <a:endParaRPr lang="es-ES" altLang="es-ES" sz="22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s-ES" sz="22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Aplicar una planificación rigurosa </a:t>
            </a:r>
            <a:r>
              <a:rPr lang="es-ES_tradnl" altLang="es-ES" sz="220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que </a:t>
            </a:r>
            <a:r>
              <a:rPr lang="es-ES_tradnl" altLang="es-ES" sz="220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dé </a:t>
            </a:r>
            <a:r>
              <a:rPr lang="es-ES_tradnl" altLang="es-ES" sz="22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respuesta a los compromisos con las infraestructuras, transporte y </a:t>
            </a:r>
            <a:r>
              <a:rPr lang="es-ES_tradnl" altLang="es-ES" sz="22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vivienda</a:t>
            </a:r>
            <a:r>
              <a:rPr lang="es-ES_tradnl" altLang="es-ES" sz="22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 </a:t>
            </a:r>
            <a:r>
              <a:rPr lang="es-ES_tradnl" altLang="es-ES" sz="22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en todas las Comunidades Autónomas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altLang="es-ES" sz="22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s-ES" sz="22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Blindar los grandes proyectos que se están </a:t>
            </a:r>
            <a:r>
              <a:rPr lang="es-ES_tradnl" altLang="es-ES" sz="22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acometiendo</a:t>
            </a:r>
          </a:p>
          <a:p>
            <a:pPr marL="0" lvl="1" indent="0">
              <a:lnSpc>
                <a:spcPct val="150000"/>
              </a:lnSpc>
              <a:buNone/>
            </a:pPr>
            <a:endParaRPr lang="es-ES_tradnl" altLang="es-ES" sz="22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altLang="es-ES" sz="22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Dar respuesta a las </a:t>
            </a:r>
            <a:r>
              <a:rPr lang="es-ES" altLang="es-ES" sz="22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nuevas necesidades </a:t>
            </a:r>
            <a:r>
              <a:rPr lang="es-ES" altLang="es-ES" sz="22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reales de los ciudadanos</a:t>
            </a:r>
          </a:p>
          <a:p>
            <a:pPr marL="0" indent="0">
              <a:lnSpc>
                <a:spcPct val="100000"/>
              </a:lnSpc>
              <a:buNone/>
            </a:pPr>
            <a:endParaRPr lang="es-ES" altLang="es-ES" sz="22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altLang="es-ES" sz="22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11760" y="378904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Subvenciones al transporte</a:t>
            </a:r>
            <a:endParaRPr lang="es-ES" sz="2000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51</a:t>
            </a:fld>
            <a:endParaRPr lang="es-E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6E. SUBVENCIONES AL TRANSPORTE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412776"/>
            <a:ext cx="8677472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500"/>
              </a:spcAft>
              <a:defRPr/>
            </a:pP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Se dota el presupuesto con las partidas necesarias para garantizar la </a:t>
            </a:r>
            <a:r>
              <a:rPr lang="es-ES" b="1" kern="0" dirty="0" smtClean="0">
                <a:solidFill>
                  <a:srgbClr val="336699"/>
                </a:solidFill>
                <a:latin typeface="Century Gothic" panose="020B0502020202020204"/>
              </a:rPr>
              <a:t>bonificación de billetes </a:t>
            </a: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de transporte aéreo y marítimo de los </a:t>
            </a:r>
            <a:r>
              <a:rPr lang="es-ES" b="1" kern="0" dirty="0" smtClean="0">
                <a:solidFill>
                  <a:srgbClr val="336699"/>
                </a:solidFill>
                <a:latin typeface="Century Gothic" panose="020B0502020202020204"/>
              </a:rPr>
              <a:t>residentes en territorios no peninsulares </a:t>
            </a: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y familias numerosas, que ascienden a </a:t>
            </a:r>
            <a:r>
              <a:rPr lang="es-ES" b="1" kern="0" dirty="0" smtClean="0">
                <a:solidFill>
                  <a:srgbClr val="336699"/>
                </a:solidFill>
                <a:latin typeface="Century Gothic" panose="020B0502020202020204"/>
              </a:rPr>
              <a:t>441,12 M€</a:t>
            </a: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.</a:t>
            </a:r>
          </a:p>
          <a:p>
            <a:pPr marL="0" indent="0" algn="just">
              <a:spcAft>
                <a:spcPts val="1500"/>
              </a:spcAft>
              <a:buNone/>
              <a:defRPr/>
            </a:pPr>
            <a:endParaRPr lang="es-ES" kern="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algn="just">
              <a:spcAft>
                <a:spcPts val="1500"/>
              </a:spcAft>
              <a:defRPr/>
            </a:pP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Se mantienen las </a:t>
            </a:r>
            <a:r>
              <a:rPr lang="es-ES" b="1" kern="0" dirty="0" smtClean="0">
                <a:solidFill>
                  <a:srgbClr val="336699"/>
                </a:solidFill>
                <a:latin typeface="Century Gothic" panose="020B0502020202020204"/>
              </a:rPr>
              <a:t>subvenciones para el transporte de mercancías </a:t>
            </a: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con </a:t>
            </a:r>
            <a:r>
              <a:rPr lang="es-ES" kern="0" dirty="0">
                <a:solidFill>
                  <a:srgbClr val="336699"/>
                </a:solidFill>
                <a:latin typeface="Century Gothic" panose="020B0502020202020204"/>
              </a:rPr>
              <a:t>los territorios </a:t>
            </a: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insulares</a:t>
            </a:r>
            <a:r>
              <a:rPr lang="es-ES" b="1" kern="0" dirty="0" smtClean="0">
                <a:solidFill>
                  <a:srgbClr val="336699"/>
                </a:solidFill>
                <a:latin typeface="Century Gothic" panose="020B0502020202020204"/>
              </a:rPr>
              <a:t>, que suman 55,3 M€</a:t>
            </a:r>
            <a:r>
              <a:rPr lang="es-ES" kern="0" dirty="0" smtClean="0">
                <a:solidFill>
                  <a:srgbClr val="336699"/>
                </a:solidFill>
                <a:latin typeface="Century Gothic" panose="020B0502020202020204"/>
              </a:rPr>
              <a:t>, y se incluyen 4,4M€ para las autopistas del mar. </a:t>
            </a:r>
            <a:endParaRPr lang="es-ES" kern="0" dirty="0">
              <a:solidFill>
                <a:srgbClr val="336699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960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52</a:t>
            </a:fld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677472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500"/>
              </a:spcAft>
              <a:defRPr/>
            </a:pPr>
            <a:r>
              <a:rPr lang="es-ES" sz="2000" kern="0" dirty="0" smtClean="0">
                <a:solidFill>
                  <a:srgbClr val="336699"/>
                </a:solidFill>
                <a:latin typeface="Century Gothic" panose="020B0502020202020204"/>
              </a:rPr>
              <a:t>Las partidas destinadas a la financiación de las </a:t>
            </a:r>
            <a:r>
              <a:rPr lang="es-ES" sz="2000" b="1" kern="0" dirty="0" smtClean="0">
                <a:solidFill>
                  <a:srgbClr val="336699"/>
                </a:solidFill>
                <a:latin typeface="Century Gothic" panose="020B0502020202020204"/>
              </a:rPr>
              <a:t>Obligaciones de Servicio Público (OSP) </a:t>
            </a:r>
            <a:r>
              <a:rPr lang="es-ES" sz="2000" kern="0" dirty="0" smtClean="0">
                <a:solidFill>
                  <a:srgbClr val="336699"/>
                </a:solidFill>
                <a:latin typeface="Century Gothic" panose="020B0502020202020204"/>
              </a:rPr>
              <a:t>permiten asegurar estos servicios:</a:t>
            </a:r>
          </a:p>
          <a:p>
            <a:pPr lvl="1" algn="just">
              <a:spcAft>
                <a:spcPts val="1500"/>
              </a:spcAft>
              <a:defRPr/>
            </a:pP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La partida para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compensación</a:t>
            </a: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 por los servicios ferroviarios de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cercanías y media distancia</a:t>
            </a: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, alcanzan los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605,4</a:t>
            </a: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M€</a:t>
            </a: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, incluyendo la compensación por los servicios prestados a la Generalitat de Cataluña por RENFE-Operadora bajo la consideración de Obligación de Servicio Público en el ejercicio 2016.</a:t>
            </a:r>
          </a:p>
          <a:p>
            <a:pPr lvl="1" algn="just">
              <a:spcAft>
                <a:spcPts val="1500"/>
              </a:spcAft>
              <a:defRPr/>
            </a:pP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Se incluyen las partidas para mantener las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compensaciones por las OSP de transporte aéreo </a:t>
            </a: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(cuatro rutas aéreas </a:t>
            </a:r>
            <a:r>
              <a:rPr lang="es-ES" sz="1800" kern="0" dirty="0" err="1" smtClean="0">
                <a:solidFill>
                  <a:srgbClr val="336699"/>
                </a:solidFill>
                <a:latin typeface="Century Gothic" panose="020B0502020202020204"/>
              </a:rPr>
              <a:t>intracanarias</a:t>
            </a: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 y la ruta aérea Menorca-Madrid):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4,14 M€</a:t>
            </a:r>
          </a:p>
          <a:p>
            <a:pPr lvl="1" algn="just">
              <a:spcAft>
                <a:spcPts val="1500"/>
              </a:spcAft>
              <a:defRPr/>
            </a:pP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Se incluyen las partidas para garantizar los contratos de navegación en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Líneas Marítimas de Interés Público: </a:t>
            </a:r>
            <a:r>
              <a:rPr lang="es-ES" sz="1800" kern="0" dirty="0" smtClean="0">
                <a:solidFill>
                  <a:srgbClr val="336699"/>
                </a:solidFill>
                <a:latin typeface="Century Gothic" panose="020B0502020202020204"/>
              </a:rPr>
              <a:t>Algeciras-Ceuta; Málaga-Melilla; Almería-Melilla y Península-Canarias: </a:t>
            </a:r>
            <a:r>
              <a:rPr lang="es-ES" sz="1800" b="1" kern="0" dirty="0" smtClean="0">
                <a:solidFill>
                  <a:srgbClr val="336699"/>
                </a:solidFill>
                <a:latin typeface="Century Gothic" panose="020B0502020202020204"/>
              </a:rPr>
              <a:t>15,13 M€</a:t>
            </a:r>
            <a:endParaRPr lang="es-ES" sz="1800" b="1" kern="0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6E. SUBVENCIONES AL TRANSPORTE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88255" y="3789040"/>
            <a:ext cx="595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Vivienda</a:t>
            </a:r>
            <a:endParaRPr lang="es-ES" sz="2000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54</a:t>
            </a:fld>
            <a:endParaRPr lang="es-E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6F. ARQUITECTURA, VIVIENDA Y SUELO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399084"/>
            <a:ext cx="8784976" cy="52702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0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Elaboración de un nuevo </a:t>
            </a:r>
            <a:r>
              <a:rPr lang="es-ES_tradnl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s-ES_tradnl" sz="20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Estatal </a:t>
            </a:r>
            <a:r>
              <a:rPr lang="es-ES_tradnl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Vivienda</a:t>
            </a:r>
            <a:r>
              <a:rPr lang="es-ES_tradnl" sz="20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2018-2021.</a:t>
            </a:r>
          </a:p>
          <a:p>
            <a:pPr marL="0" indent="0" algn="just">
              <a:buNone/>
            </a:pPr>
            <a:r>
              <a:rPr lang="es-ES_tradnl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altLang="es-ES" sz="2000" dirty="0" smtClean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Actualización de la </a:t>
            </a:r>
            <a:r>
              <a:rPr lang="es-ES" sz="20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a largo plazo para la Rehabilitación Energética en el sector de la edificación</a:t>
            </a:r>
            <a:r>
              <a:rPr lang="es-E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España, en desarrollo del artículo 4 de la Directiva </a:t>
            </a:r>
            <a:r>
              <a:rPr lang="es-ES" sz="20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2012/27/UE.</a:t>
            </a:r>
          </a:p>
          <a:p>
            <a:pPr algn="just"/>
            <a:endParaRPr lang="es-ES" sz="2000" dirty="0" smtClean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 las Agendas Urbanas internacionales aprobadas en 2016: la </a:t>
            </a:r>
            <a:r>
              <a:rPr lang="es-ES" sz="20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Urbana europea y la Agenda Urbana de Naciones </a:t>
            </a:r>
            <a:r>
              <a:rPr lang="es-ES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Unidas</a:t>
            </a:r>
            <a:r>
              <a:rPr lang="es-ES" sz="20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s-ES_tradnl" altLang="es-ES" sz="2000" dirty="0" smtClean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altLang="es-E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_tradnl" altLang="es-ES" sz="20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onservación del </a:t>
            </a:r>
            <a:r>
              <a:rPr lang="es-ES_tradnl" altLang="es-ES" sz="2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Patrimonio Arquitectónico </a:t>
            </a:r>
            <a:r>
              <a:rPr lang="es-ES_tradnl" altLang="es-ES" sz="20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español.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_tradnl" altLang="es-ES" sz="2000" dirty="0" smtClean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_tradnl" altLang="es-ES" sz="2000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55</a:t>
            </a:fld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980728"/>
            <a:ext cx="8640960" cy="5472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C417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altLang="es-ES" sz="2000" b="1" u="sng" dirty="0" smtClean="0">
                <a:solidFill>
                  <a:srgbClr val="336699"/>
                </a:solidFill>
                <a:latin typeface="Century Gothic" panose="020B0502020202020204"/>
              </a:rPr>
              <a:t>Principales líneas del presupuesto</a:t>
            </a:r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:</a:t>
            </a:r>
          </a:p>
          <a:p>
            <a:pPr marL="0" indent="0" algn="just">
              <a:buNone/>
            </a:pPr>
            <a:endParaRPr lang="es-ES" altLang="es-ES" sz="1800" b="1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algn="just"/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Ayudas para hacer efectiva la prórroga del 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</a:rPr>
              <a:t>Plan Estatal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</a:rPr>
              <a:t>de fomento del alquiler de viviendas, de la rehabilitación edificatoria y de la regeneración y renovación urbanas 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</a:rPr>
              <a:t>2013-2016 : </a:t>
            </a:r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442,8 M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</a:rPr>
              <a:t>€</a:t>
            </a:r>
          </a:p>
          <a:p>
            <a:pPr marL="457200" lvl="1" indent="0" algn="just">
              <a:buNone/>
            </a:pP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</a:rPr>
              <a:t>	</a:t>
            </a: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/>
              </a:rPr>
              <a:t>- 100 M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</a:rPr>
              <a:t>€</a:t>
            </a:r>
            <a:r>
              <a:rPr lang="es-ES" altLang="es-ES" sz="1800" dirty="0">
                <a:solidFill>
                  <a:srgbClr val="336699"/>
                </a:solidFill>
                <a:latin typeface="Century Gothic" panose="020B0502020202020204"/>
              </a:rPr>
              <a:t> para el mantenimiento de las ayudas de 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</a:rPr>
              <a:t>subsidiación de 	préstamos</a:t>
            </a:r>
            <a:r>
              <a:rPr lang="es-ES" altLang="es-ES" sz="1800" dirty="0">
                <a:solidFill>
                  <a:srgbClr val="336699"/>
                </a:solidFill>
                <a:latin typeface="Century Gothic" panose="020B0502020202020204"/>
              </a:rPr>
              <a:t> para adquirientes de vivienda protegida</a:t>
            </a:r>
          </a:p>
          <a:p>
            <a:pPr marL="457200" lvl="1" indent="0" algn="just">
              <a:buNone/>
            </a:pP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</a:rPr>
              <a:t>	- </a:t>
            </a: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/>
              </a:rPr>
              <a:t> 342,8 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</a:rPr>
              <a:t>M€</a:t>
            </a:r>
            <a:r>
              <a:rPr lang="es-ES" altLang="es-ES" sz="1800" dirty="0">
                <a:solidFill>
                  <a:srgbClr val="336699"/>
                </a:solidFill>
                <a:latin typeface="Century Gothic" panose="020B0502020202020204"/>
              </a:rPr>
              <a:t> para ayudas estatales 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</a:rPr>
              <a:t>al alquiler y la </a:t>
            </a: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/>
              </a:rPr>
              <a:t>rehabilitación</a:t>
            </a:r>
            <a:endParaRPr lang="es-ES" altLang="es-ES" sz="1800" b="1" dirty="0">
              <a:solidFill>
                <a:srgbClr val="336699"/>
              </a:solidFill>
              <a:latin typeface="Century Gothic" panose="020B0502020202020204"/>
            </a:endParaRPr>
          </a:p>
          <a:p>
            <a:pPr marL="0" indent="0">
              <a:buNone/>
              <a:defRPr/>
            </a:pPr>
            <a:endParaRPr lang="es-ES" alt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>
              <a:defRPr/>
            </a:pP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</a:rPr>
              <a:t>Convenios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</a:rPr>
              <a:t>específicos 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para la construcción de viviendas en alquiler y rehabilitación y para la rehabilitación de viviendas</a:t>
            </a:r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</a:rPr>
              <a:t>(Melilla, Ceuta, 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Lorca, Canarias): </a:t>
            </a:r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12,4 </a:t>
            </a: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</a:rPr>
              <a:t>M€ </a:t>
            </a:r>
          </a:p>
          <a:p>
            <a:pPr marL="41275" indent="0">
              <a:buNone/>
              <a:defRPr/>
            </a:pPr>
            <a:endParaRPr lang="es-ES_tradnl" altLang="es-ES" sz="2000" dirty="0">
              <a:solidFill>
                <a:srgbClr val="336699"/>
              </a:solidFill>
              <a:latin typeface="Century Gothic" panose="020B0502020202020204"/>
            </a:endParaRPr>
          </a:p>
          <a:p>
            <a:pPr>
              <a:defRPr/>
            </a:pPr>
            <a:r>
              <a:rPr lang="es-ES" altLang="es-ES" sz="2000" b="1" dirty="0">
                <a:solidFill>
                  <a:srgbClr val="336699"/>
                </a:solidFill>
                <a:latin typeface="Century Gothic" panose="020B0502020202020204"/>
              </a:rPr>
              <a:t>Rehabilitación y Conservación del Patrimonio Arquitectónico: </a:t>
            </a:r>
            <a:r>
              <a:rPr lang="es-ES" altLang="es-ES" sz="2000" b="1" dirty="0" smtClean="0">
                <a:solidFill>
                  <a:srgbClr val="336699"/>
                </a:solidFill>
                <a:latin typeface="Century Gothic" panose="020B0502020202020204"/>
              </a:rPr>
              <a:t>26,5 M€</a:t>
            </a:r>
          </a:p>
          <a:p>
            <a:pPr lvl="1">
              <a:buFontTx/>
              <a:buChar char="–"/>
              <a:defRPr/>
            </a:pP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</a:rPr>
              <a:t>Inversión directa: 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15,4 M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</a:rPr>
              <a:t>€</a:t>
            </a:r>
            <a:endParaRPr lang="es-ES" altLang="es-ES" sz="2000" b="1" dirty="0">
              <a:solidFill>
                <a:srgbClr val="336699"/>
              </a:solidFill>
              <a:latin typeface="Century Gothic" panose="020B0502020202020204"/>
            </a:endParaRPr>
          </a:p>
          <a:p>
            <a:pPr lvl="1">
              <a:buFontTx/>
              <a:buChar char="–"/>
              <a:defRPr/>
            </a:pP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</a:rPr>
              <a:t>Transferencias de capital (1,5% Cultural): Previsión 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11,1 </a:t>
            </a:r>
            <a:r>
              <a:rPr lang="es-ES" altLang="es-ES" sz="2000" dirty="0">
                <a:solidFill>
                  <a:srgbClr val="336699"/>
                </a:solidFill>
                <a:latin typeface="Century Gothic" panose="020B0502020202020204"/>
              </a:rPr>
              <a:t>M</a:t>
            </a: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</a:rPr>
              <a:t>€</a:t>
            </a:r>
            <a:endParaRPr lang="es-ES" altLang="es-ES" sz="2000" b="1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>
              <a:defRPr/>
            </a:pPr>
            <a:endParaRPr lang="es-ES" altLang="es-ES" sz="2000" b="1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altLang="es-ES" sz="2000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6F. ARQUITECTURA, VIVIENDA Y SUELO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88255" y="3789040"/>
            <a:ext cx="595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336699"/>
                </a:solidFill>
                <a:latin typeface="Century Gothic" panose="020B0502020202020204" pitchFamily="34" charset="0"/>
              </a:rPr>
              <a:t>Conclusiones</a:t>
            </a:r>
            <a:endParaRPr lang="es-ES" sz="2000" i="1" dirty="0">
              <a:solidFill>
                <a:srgbClr val="3366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57</a:t>
            </a:fld>
            <a:endParaRPr lang="es-ES" dirty="0"/>
          </a:p>
        </p:txBody>
      </p:sp>
      <p:sp>
        <p:nvSpPr>
          <p:cNvPr id="7" name="9 Rectángulo"/>
          <p:cNvSpPr/>
          <p:nvPr/>
        </p:nvSpPr>
        <p:spPr>
          <a:xfrm>
            <a:off x="179512" y="1171773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altLang="es-ES" sz="2400" dirty="0">
                <a:solidFill>
                  <a:srgbClr val="336699"/>
                </a:solidFill>
                <a:latin typeface="Century Gothic" panose="020B0502020202020204"/>
              </a:rPr>
              <a:t>El presupuesto se incrementa un</a:t>
            </a:r>
            <a:r>
              <a:rPr lang="es-ES_tradnl" altLang="es-ES" sz="2400" b="1" dirty="0">
                <a:solidFill>
                  <a:srgbClr val="336699"/>
                </a:solidFill>
                <a:latin typeface="Century Gothic" panose="020B0502020202020204"/>
              </a:rPr>
              <a:t>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24,2% </a:t>
            </a:r>
            <a:r>
              <a:rPr lang="es-ES_tradnl" altLang="es-ES" sz="2400" b="1" dirty="0">
                <a:solidFill>
                  <a:srgbClr val="336699"/>
                </a:solidFill>
                <a:latin typeface="Century Gothic" panose="020B0502020202020204"/>
              </a:rPr>
              <a:t>respecto a lo ejecutado en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2016.</a:t>
            </a:r>
            <a:endParaRPr lang="es-ES_tradnl" altLang="es-ES" sz="2400" b="1" dirty="0">
              <a:solidFill>
                <a:srgbClr val="336699"/>
              </a:solidFill>
              <a:latin typeface="Century Gothic" panose="020B0502020202020204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altLang="es-ES" sz="2400" dirty="0">
                <a:solidFill>
                  <a:srgbClr val="336699"/>
                </a:solidFill>
                <a:latin typeface="Century Gothic" panose="020B0502020202020204"/>
              </a:rPr>
              <a:t>La </a:t>
            </a:r>
            <a:r>
              <a:rPr lang="es-ES_tradnl" altLang="es-ES" sz="2400" b="1" dirty="0">
                <a:solidFill>
                  <a:srgbClr val="336699"/>
                </a:solidFill>
                <a:latin typeface="Century Gothic" panose="020B0502020202020204"/>
              </a:rPr>
              <a:t>inversión 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sube </a:t>
            </a:r>
            <a:r>
              <a:rPr lang="es-ES_tradnl" altLang="es-ES" sz="2400" dirty="0">
                <a:solidFill>
                  <a:srgbClr val="336699"/>
                </a:solidFill>
                <a:latin typeface="Century Gothic" panose="020B0502020202020204"/>
              </a:rPr>
              <a:t>un 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45% </a:t>
            </a:r>
            <a:r>
              <a:rPr lang="es-ES_tradnl" altLang="es-ES" sz="2400" dirty="0">
                <a:solidFill>
                  <a:srgbClr val="336699"/>
                </a:solidFill>
                <a:latin typeface="Century Gothic" panose="020B0502020202020204"/>
              </a:rPr>
              <a:t>sobre lo ejecutado en 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2016.</a:t>
            </a:r>
            <a:endParaRPr lang="es-ES" altLang="es-ES" sz="24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Los </a:t>
            </a:r>
            <a:r>
              <a:rPr lang="es-ES" altLang="es-ES" sz="2400" dirty="0">
                <a:solidFill>
                  <a:srgbClr val="336699"/>
                </a:solidFill>
                <a:latin typeface="Century Gothic" panose="020B0502020202020204"/>
              </a:rPr>
              <a:t>PGE de 2017 del Ministerio de Fomento son unos </a:t>
            </a:r>
            <a:r>
              <a:rPr lang="es-ES" altLang="es-ES" sz="2400" b="1" dirty="0">
                <a:solidFill>
                  <a:srgbClr val="336699"/>
                </a:solidFill>
                <a:latin typeface="Century Gothic" panose="020B0502020202020204"/>
              </a:rPr>
              <a:t>presupuestos realistas</a:t>
            </a:r>
            <a:r>
              <a:rPr lang="es-ES" altLang="es-ES" sz="2400" dirty="0">
                <a:solidFill>
                  <a:srgbClr val="336699"/>
                </a:solidFill>
                <a:latin typeface="Century Gothic" panose="020B0502020202020204"/>
              </a:rPr>
              <a:t>, porque están basados en una planificación rigurosa. </a:t>
            </a:r>
            <a:endParaRPr lang="es-ES" altLang="es-ES" sz="2400" dirty="0" smtClean="0">
              <a:solidFill>
                <a:srgbClr val="336699"/>
              </a:solidFill>
              <a:latin typeface="Century Gothic" panose="020B0502020202020204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Los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grandes proyectos de infraestructuras 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están garantizados y blindados con estos presupuestos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Presupuestos orientados a las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necesidades reales de los ciudadanos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, a mejorar la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calidad de vida 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de los españoles y a garantizar la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vertebración territorial 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y la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cohesión social</a:t>
            </a:r>
            <a:r>
              <a:rPr lang="es-ES_tradnl" altLang="es-ES" sz="2400" dirty="0" smtClean="0">
                <a:solidFill>
                  <a:srgbClr val="336699"/>
                </a:solidFill>
                <a:latin typeface="Century Gothic" panose="020B0502020202020204"/>
              </a:rPr>
              <a:t>, contribuyendo al </a:t>
            </a:r>
            <a:r>
              <a:rPr lang="es-ES_tradnl" altLang="es-ES" sz="2400" b="1" dirty="0" smtClean="0">
                <a:solidFill>
                  <a:srgbClr val="336699"/>
                </a:solidFill>
                <a:latin typeface="Century Gothic" panose="020B0502020202020204"/>
              </a:rPr>
              <a:t>desarrollo económico y la creación de empleo.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altLang="es-ES" sz="2200" b="1" dirty="0">
              <a:solidFill>
                <a:srgbClr val="336699"/>
              </a:solidFill>
              <a:latin typeface="Century Gothic" panose="020B0502020202020204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7. CONCLUSIONES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6</a:t>
            </a:fld>
            <a:endParaRPr lang="es-ES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 MEDIDAS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168" y="1313384"/>
            <a:ext cx="82089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Garantizar </a:t>
            </a:r>
            <a:r>
              <a:rPr lang="es-ES" altLang="es-ES" sz="18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la 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cohesión territorial y accesibilidad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Mejorar </a:t>
            </a:r>
            <a:r>
              <a:rPr lang="es-ES" altLang="es-ES" sz="18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la 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calidad y eficiencia del transporte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Promover 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la </a:t>
            </a:r>
            <a:r>
              <a:rPr lang="es-ES" altLang="es-ES" sz="1800" b="1" dirty="0" err="1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intermodalidad</a:t>
            </a: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 del sistema de transporte e impulso de la logística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Finalizar los </a:t>
            </a:r>
            <a:r>
              <a:rPr lang="es-ES_tradnl" altLang="es-ES" sz="1800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ejes ferroviarios </a:t>
            </a: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que suponen notables reducciones de los tiempos de viaje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Avanzar en las </a:t>
            </a:r>
            <a:r>
              <a:rPr lang="es-ES_tradnl" altLang="es-ES" sz="1800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conexiones viarias </a:t>
            </a: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y reforzar el mantenimiento 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Aumentar </a:t>
            </a:r>
            <a:r>
              <a:rPr lang="es-ES_tradnl" altLang="es-ES" sz="18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las inversiones en infraestructuras de accesos viarios y ferroviarios a los </a:t>
            </a: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puertos</a:t>
            </a:r>
            <a:r>
              <a:rPr lang="es-ES_tradnl" altLang="es-ES" sz="1800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.</a:t>
            </a:r>
            <a:endParaRPr lang="es-ES_tradnl" altLang="es-ES" sz="18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Mejorar las infraestructuras aeroportuarias y la calidad del servicio aéreo</a:t>
            </a: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Continuar la política de vivienda</a:t>
            </a:r>
            <a:endParaRPr lang="es-ES" altLang="es-ES" sz="18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7</a:t>
            </a:fld>
            <a:endParaRPr lang="es-E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052736"/>
            <a:ext cx="82089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altLang="es-ES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El presupuesto global </a:t>
            </a:r>
            <a:r>
              <a:rPr lang="es-ES" altLang="es-ES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de 2017 respecto de la ejecución de 2016  se </a:t>
            </a:r>
            <a:r>
              <a:rPr lang="es-ES" altLang="es-ES" b="1" dirty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incrementa en </a:t>
            </a:r>
            <a:r>
              <a:rPr lang="es-ES" altLang="es-ES" b="1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3.336 M€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altLang="es-ES" b="1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" altLang="es-ES" b="1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_tradnl" altLang="es-ES" sz="36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_tradnl" altLang="es-ES" sz="3600" dirty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_tradnl" altLang="es-ES" sz="36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s-ES_tradnl" altLang="es-ES" sz="28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s-ES_tradnl" altLang="es-ES" sz="2800" dirty="0" smtClean="0">
              <a:solidFill>
                <a:srgbClr val="336699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79044" y="2636912"/>
            <a:ext cx="10390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+24,2%</a:t>
            </a:r>
            <a:endParaRPr lang="es-ES" sz="20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5102079" cy="3330199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V="1">
            <a:off x="3467477" y="2942775"/>
            <a:ext cx="1885279" cy="39646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 RECURSOS TOTALES DEL GRUPO FOMENTO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8</a:t>
            </a:fld>
            <a:endParaRPr lang="es-E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 RECURSOS TOTALES DEL GRUPO FOMENTO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9301" y="911341"/>
            <a:ext cx="846762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El PGE-2017 del Grupo Fomento experimenta un notable avance en las operaciones de capital que, han pasado de representar el 45% en el presupuesto ejecutado en 2016, al 52%.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altLang="es-ES" sz="2000" dirty="0" smtClean="0">
                <a:solidFill>
                  <a:srgbClr val="336699"/>
                </a:solidFill>
                <a:latin typeface="Century Gothic" panose="020B0502020202020204"/>
                <a:cs typeface="Arial" panose="020B0604020202020204" pitchFamily="34" charset="0"/>
              </a:rPr>
              <a:t>De esta forma, se potencia la función inversora del Ministerio de Fomento. </a:t>
            </a:r>
            <a:endParaRPr lang="es-ES" altLang="es-ES" sz="2000" dirty="0">
              <a:solidFill>
                <a:srgbClr val="FF0000"/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7565"/>
            <a:ext cx="6169915" cy="40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EDE4-A559-4240-B0A0-4984E98174C6}" type="slidenum">
              <a:rPr lang="es-ES" smtClean="0"/>
              <a:t>9</a:t>
            </a:fld>
            <a:endParaRPr lang="es-E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79254" y="44624"/>
            <a:ext cx="76647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ts val="1900"/>
              </a:lnSpc>
              <a:spcBef>
                <a:spcPts val="0"/>
              </a:spcBef>
              <a:buNone/>
            </a:pPr>
            <a:r>
              <a:rPr lang="es-ES" altLang="es-ES" sz="1800" b="1" dirty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  <a:r>
              <a:rPr lang="es-ES" altLang="es-ES" sz="1800" b="1" dirty="0" smtClean="0">
                <a:solidFill>
                  <a:srgbClr val="33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INVERSIÓN TOTAL Y POR AÉREAS</a:t>
            </a:r>
            <a:endParaRPr lang="es-ES" altLang="es-ES" sz="1800" i="1" dirty="0">
              <a:solidFill>
                <a:srgbClr val="3366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4969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517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517A"/>
                </a:solidFill>
                <a:latin typeface="Trebuchet MS" pitchFamily="34" charset="0"/>
              </a:defRPr>
            </a:lvl2pPr>
            <a:lvl3pPr marL="11430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28517A"/>
                </a:solidFill>
                <a:latin typeface="Trebuchet MS" pitchFamily="34" charset="0"/>
              </a:defRPr>
            </a:lvl3pPr>
            <a:lvl4pPr marL="16002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8517A"/>
                </a:solidFill>
                <a:latin typeface="Trebuchet MS" pitchFamily="34" charset="0"/>
              </a:defRPr>
            </a:lvl4pPr>
            <a:lvl5pPr marL="2057400" indent="-2286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17A"/>
                </a:solidFill>
                <a:latin typeface="Trebuchet MS" pitchFamily="34" charset="0"/>
              </a:defRPr>
            </a:lvl5pPr>
            <a:lvl6pPr marL="25146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just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Las </a:t>
            </a:r>
            <a:r>
              <a:rPr lang="es-ES" altLang="es-ES" sz="2000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inversiones totales </a:t>
            </a: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(Capítulos 6, 7 y 8) del Grupo Fomento en 2017 ascienden a </a:t>
            </a:r>
            <a:r>
              <a:rPr lang="es-ES" altLang="es-ES" sz="2000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8.969 M€</a:t>
            </a:r>
            <a:r>
              <a:rPr lang="es-ES" altLang="es-ES" sz="2000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lo que supone un crecimiento del </a:t>
            </a:r>
            <a:r>
              <a:rPr lang="es-ES" altLang="es-ES" sz="2000" b="1" dirty="0" smtClean="0">
                <a:solidFill>
                  <a:srgbClr val="136F9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45% respecto de las inversiones totales ejecutadas en 2016.</a:t>
            </a:r>
          </a:p>
          <a:p>
            <a:pPr marL="0" indent="0">
              <a:lnSpc>
                <a:spcPct val="150000"/>
              </a:lnSpc>
              <a:buNone/>
            </a:pPr>
            <a:endParaRPr lang="es-ES" altLang="es-ES" sz="2000" dirty="0">
              <a:solidFill>
                <a:srgbClr val="5C417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altLang="es-ES" sz="2000" dirty="0" smtClean="0">
              <a:solidFill>
                <a:srgbClr val="5C417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altLang="es-ES" sz="2000" dirty="0" smtClean="0">
                <a:solidFill>
                  <a:srgbClr val="5C417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altLang="es-ES" sz="2000" dirty="0">
              <a:solidFill>
                <a:srgbClr val="5C417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0" y="1779604"/>
            <a:ext cx="8059920" cy="52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4662</Words>
  <Application>Microsoft Office PowerPoint</Application>
  <PresentationFormat>Presentación en pantalla (4:3)</PresentationFormat>
  <Paragraphs>727</Paragraphs>
  <Slides>57</Slides>
  <Notes>57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6" baseType="lpstr">
      <vt:lpstr>Arial</vt:lpstr>
      <vt:lpstr>Arial Narrow</vt:lpstr>
      <vt:lpstr>Calibri</vt:lpstr>
      <vt:lpstr>Century Gothic</vt:lpstr>
      <vt:lpstr>Courier New</vt:lpstr>
      <vt:lpstr>Helvetica33-ExtendedThin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Nadal Saguer Antonio</dc:creator>
  <cp:lastModifiedBy>Pérez Archilla Nuria</cp:lastModifiedBy>
  <cp:revision>237</cp:revision>
  <cp:lastPrinted>2017-04-04T11:15:32Z</cp:lastPrinted>
  <dcterms:created xsi:type="dcterms:W3CDTF">2014-09-16T09:02:03Z</dcterms:created>
  <dcterms:modified xsi:type="dcterms:W3CDTF">2017-04-04T15:22:18Z</dcterms:modified>
</cp:coreProperties>
</file>